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/>
      <a:tcStyle>
        <a:tcBdr/>
        <a:fill>
          <a:solidFill>
            <a:srgbClr val="E6F0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/>
      <a:tcStyle>
        <a:tcBdr/>
        <a:fill>
          <a:solidFill>
            <a:srgbClr val="E6F0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/>
      <a:tcStyle>
        <a:tcBdr/>
        <a:fill>
          <a:solidFill>
            <a:srgbClr val="EAF8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9D1E1"/>
          </a:solidFill>
        </a:fill>
      </a:tcStyle>
    </a:wholeTbl>
    <a:band2H>
      <a:tcTxStyle/>
      <a:tcStyle>
        <a:tcBdr/>
        <a:fill>
          <a:solidFill>
            <a:srgbClr val="FCE9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56" d="100"/>
          <a:sy n="56" d="100"/>
        </p:scale>
        <p:origin x="-2040" y="-112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notesMaster" Target="notesMasters/notesMaster1.xml"/><Relationship Id="rId54" Type="http://schemas.openxmlformats.org/officeDocument/2006/relationships/printerSettings" Target="printerSettings/printerSettings1.bin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0" name="Shape 26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3865615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 и подзаголовок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1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  <a:lvl2pPr marL="777875" indent="-333375" algn="ctr">
              <a:spcBef>
                <a:spcPts val="0"/>
              </a:spcBef>
              <a:defRPr sz="2400" i="1"/>
            </a:lvl2pPr>
            <a:lvl3pPr marL="1222375" indent="-333375" algn="ctr">
              <a:spcBef>
                <a:spcPts val="0"/>
              </a:spcBef>
              <a:defRPr sz="2400" i="1"/>
            </a:lvl3pPr>
            <a:lvl4pPr marL="1666875" indent="-333375" algn="ctr">
              <a:spcBef>
                <a:spcPts val="0"/>
              </a:spcBef>
              <a:defRPr sz="2400" i="1"/>
            </a:lvl4pPr>
            <a:lvl5pPr marL="2111375" indent="-333375" algn="ctr">
              <a:spcBef>
                <a:spcPts val="0"/>
              </a:spcBef>
              <a:defRPr sz="2400" i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4" name="«Место ввода цитаты»."/>
          <p:cNvSpPr txBox="1">
            <a:spLocks noGrp="1"/>
          </p:cNvSpPr>
          <p:nvPr>
            <p:ph type="body" sz="quarter" idx="13"/>
          </p:nvPr>
        </p:nvSpPr>
        <p:spPr>
          <a:xfrm>
            <a:off x="1270000" y="4267112"/>
            <a:ext cx="10464800" cy="609779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Изображение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98698" y="9114110"/>
            <a:ext cx="355865" cy="371343"/>
          </a:xfrm>
          <a:prstGeom prst="rect">
            <a:avLst/>
          </a:prstGeom>
        </p:spPr>
        <p:txBody>
          <a:bodyPr lIns="65021" tIns="65021" rIns="65021" bIns="65021" anchor="ctr"/>
          <a:lstStyle>
            <a:lvl1pPr algn="r" defTabSz="1300480"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image4.png" descr="image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" y="2256"/>
            <a:ext cx="13004805" cy="9751347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Shape 21"/>
          <p:cNvSpPr/>
          <p:nvPr/>
        </p:nvSpPr>
        <p:spPr>
          <a:xfrm>
            <a:off x="869239" y="8665350"/>
            <a:ext cx="8398944" cy="307061"/>
          </a:xfrm>
          <a:prstGeom prst="rect">
            <a:avLst/>
          </a:prstGeom>
          <a:solidFill>
            <a:srgbClr val="C1003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>
                <a:solidFill>
                  <a:srgbClr val="C1003C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26" name="image5.png" descr="image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69776" y="8267982"/>
            <a:ext cx="2968986" cy="808288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2128739" y="9179136"/>
            <a:ext cx="225822" cy="241301"/>
          </a:xfrm>
          <a:prstGeom prst="rect">
            <a:avLst/>
          </a:prstGeom>
        </p:spPr>
        <p:txBody>
          <a:bodyPr lIns="0" tIns="0" rIns="0" bIns="0" anchor="ctr"/>
          <a:lstStyle>
            <a:lvl1pPr algn="r" defTabSz="1300480"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26"/>
          <p:cNvSpPr/>
          <p:nvPr/>
        </p:nvSpPr>
        <p:spPr>
          <a:xfrm>
            <a:off x="12801599" y="-2"/>
            <a:ext cx="203230" cy="1950723"/>
          </a:xfrm>
          <a:prstGeom prst="rect">
            <a:avLst/>
          </a:prstGeom>
          <a:solidFill>
            <a:srgbClr val="D1282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/>
            <a:endParaRPr/>
          </a:p>
        </p:txBody>
      </p:sp>
      <p:sp>
        <p:nvSpPr>
          <p:cNvPr id="13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2128739" y="9179130"/>
            <a:ext cx="225823" cy="241301"/>
          </a:xfrm>
          <a:prstGeom prst="rect">
            <a:avLst/>
          </a:prstGeom>
        </p:spPr>
        <p:txBody>
          <a:bodyPr lIns="0" tIns="0" rIns="0" bIns="0" anchor="ctr"/>
          <a:lstStyle>
            <a:lvl1pPr algn="r" defTabSz="1300480"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9320106" y="9049993"/>
            <a:ext cx="484682" cy="492811"/>
          </a:xfrm>
          <a:prstGeom prst="rect">
            <a:avLst/>
          </a:prstGeom>
        </p:spPr>
        <p:txBody>
          <a:bodyPr lIns="66521" tIns="66521" rIns="66521" bIns="66521" anchor="ctr"/>
          <a:lstStyle>
            <a:lvl1pPr algn="l" defTabSz="1300480">
              <a:defRPr sz="24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итульный слайд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75358" y="2623535"/>
            <a:ext cx="11054083" cy="2903506"/>
          </a:xfrm>
          <a:prstGeom prst="rect">
            <a:avLst/>
          </a:prstGeom>
        </p:spPr>
        <p:txBody>
          <a:bodyPr lIns="130022" tIns="130022" rIns="130022" bIns="130022" anchor="t"/>
          <a:lstStyle>
            <a:lvl1pPr defTabSz="1300480">
              <a:defRPr sz="6200">
                <a:solidFill>
                  <a:srgbClr val="A7A7A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50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1950716" y="5527040"/>
            <a:ext cx="9103364" cy="4226564"/>
          </a:xfrm>
          <a:prstGeom prst="rect">
            <a:avLst/>
          </a:prstGeom>
        </p:spPr>
        <p:txBody>
          <a:bodyPr lIns="130022" tIns="130022" rIns="130022" bIns="130022" anchor="t"/>
          <a:lstStyle>
            <a:lvl1pPr marL="0" indent="0" algn="ctr" defTabSz="1300480">
              <a:spcBef>
                <a:spcPts val="11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0" algn="ctr" defTabSz="1300480">
              <a:spcBef>
                <a:spcPts val="11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0" algn="ctr" defTabSz="1300480">
              <a:spcBef>
                <a:spcPts val="11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0" algn="ctr" defTabSz="1300480">
              <a:spcBef>
                <a:spcPts val="11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0" algn="ctr" defTabSz="1300480">
              <a:spcBef>
                <a:spcPts val="11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9320106" y="9049993"/>
            <a:ext cx="484682" cy="492811"/>
          </a:xfrm>
          <a:prstGeom prst="rect">
            <a:avLst/>
          </a:prstGeom>
        </p:spPr>
        <p:txBody>
          <a:bodyPr lIns="66521" tIns="66521" rIns="66521" bIns="66521" anchor="ctr"/>
          <a:lstStyle>
            <a:lvl1pPr algn="l" defTabSz="1300480">
              <a:defRPr sz="24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98698" y="9114112"/>
            <a:ext cx="355865" cy="371343"/>
          </a:xfrm>
          <a:prstGeom prst="rect">
            <a:avLst/>
          </a:prstGeom>
        </p:spPr>
        <p:txBody>
          <a:bodyPr lIns="65021" tIns="65021" rIns="65021" bIns="65021" anchor="ctr"/>
          <a:lstStyle>
            <a:lvl1pPr algn="r" defTabSz="1300480"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6"/>
          <p:cNvSpPr/>
          <p:nvPr/>
        </p:nvSpPr>
        <p:spPr>
          <a:xfrm>
            <a:off x="12801599" y="-2"/>
            <a:ext cx="203230" cy="1950723"/>
          </a:xfrm>
          <a:prstGeom prst="rect">
            <a:avLst/>
          </a:prstGeom>
          <a:solidFill>
            <a:srgbClr val="D1282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/>
            <a:endParaRPr/>
          </a:p>
        </p:txBody>
      </p:sp>
      <p:sp>
        <p:nvSpPr>
          <p:cNvPr id="16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98819" y="9114143"/>
            <a:ext cx="355743" cy="371221"/>
          </a:xfrm>
          <a:prstGeom prst="rect">
            <a:avLst/>
          </a:prstGeom>
        </p:spPr>
        <p:txBody>
          <a:bodyPr lIns="64960" tIns="64960" rIns="64960" bIns="64960" anchor="ctr"/>
          <a:lstStyle>
            <a:lvl1pPr algn="r" defTabSz="1300480"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Изображение"/>
          <p:cNvSpPr>
            <a:spLocks noGrp="1"/>
          </p:cNvSpPr>
          <p:nvPr>
            <p:ph type="pic" idx="13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2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6"/>
          <p:cNvSpPr/>
          <p:nvPr/>
        </p:nvSpPr>
        <p:spPr>
          <a:xfrm>
            <a:off x="12801599" y="-2"/>
            <a:ext cx="203230" cy="1950723"/>
          </a:xfrm>
          <a:prstGeom prst="rect">
            <a:avLst/>
          </a:prstGeom>
          <a:solidFill>
            <a:srgbClr val="D1282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/>
            <a:endParaRPr/>
          </a:p>
        </p:txBody>
      </p:sp>
      <p:sp>
        <p:nvSpPr>
          <p:cNvPr id="17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50238" y="-3"/>
            <a:ext cx="8236378" cy="2167925"/>
          </a:xfrm>
          <a:prstGeom prst="rect">
            <a:avLst/>
          </a:prstGeom>
        </p:spPr>
        <p:txBody>
          <a:bodyPr lIns="130024" tIns="130024" rIns="130024" bIns="130024" anchor="b"/>
          <a:lstStyle>
            <a:lvl1pPr algn="l" defTabSz="1300480">
              <a:defRPr sz="5000">
                <a:solidFill>
                  <a:srgbClr val="D1282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7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50238" y="2492586"/>
            <a:ext cx="10837337" cy="7261015"/>
          </a:xfrm>
          <a:prstGeom prst="rect">
            <a:avLst/>
          </a:prstGeom>
        </p:spPr>
        <p:txBody>
          <a:bodyPr lIns="130024" tIns="130024" rIns="130024" bIns="130024" anchor="t"/>
          <a:lstStyle>
            <a:lvl1pPr marL="0" indent="0" defTabSz="1300480">
              <a:spcBef>
                <a:spcPts val="800"/>
              </a:spcBef>
              <a:buSzTx/>
              <a:buNone/>
              <a:defRPr sz="2800" b="1">
                <a:latin typeface="Arial"/>
                <a:ea typeface="Arial"/>
                <a:cs typeface="Arial"/>
                <a:sym typeface="Arial"/>
              </a:defRPr>
            </a:lvl1pPr>
            <a:lvl2pPr marL="546100" indent="-88900" defTabSz="1300480">
              <a:spcBef>
                <a:spcPts val="800"/>
              </a:spcBef>
              <a:buSzPct val="100000"/>
              <a:defRPr sz="2800" b="1">
                <a:latin typeface="Arial"/>
                <a:ea typeface="Arial"/>
                <a:cs typeface="Arial"/>
                <a:sym typeface="Arial"/>
              </a:defRPr>
            </a:lvl2pPr>
            <a:lvl3pPr marL="1168400" indent="0" defTabSz="1300480">
              <a:spcBef>
                <a:spcPts val="800"/>
              </a:spcBef>
              <a:buSzPct val="100000"/>
              <a:defRPr sz="2800" b="1">
                <a:latin typeface="Arial"/>
                <a:ea typeface="Arial"/>
                <a:cs typeface="Arial"/>
                <a:sym typeface="Arial"/>
              </a:defRPr>
            </a:lvl3pPr>
            <a:lvl4pPr marL="1625600" indent="0" defTabSz="1300480">
              <a:spcBef>
                <a:spcPts val="800"/>
              </a:spcBef>
              <a:buSzPct val="100000"/>
              <a:defRPr sz="2800" b="1">
                <a:latin typeface="Arial"/>
                <a:ea typeface="Arial"/>
                <a:cs typeface="Arial"/>
                <a:sym typeface="Arial"/>
              </a:defRPr>
            </a:lvl4pPr>
            <a:lvl5pPr marL="2082800" indent="0" defTabSz="1300480">
              <a:spcBef>
                <a:spcPts val="800"/>
              </a:spcBef>
              <a:buSzPct val="100000"/>
              <a:defRPr sz="2800" b="1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76" name="Номер слайда"/>
          <p:cNvSpPr txBox="1">
            <a:spLocks noGrp="1"/>
          </p:cNvSpPr>
          <p:nvPr>
            <p:ph type="sldNum" sz="quarter" idx="2"/>
          </p:nvPr>
        </p:nvSpPr>
        <p:spPr>
          <a:xfrm rot="16200000">
            <a:off x="12390295" y="9078681"/>
            <a:ext cx="492994" cy="481175"/>
          </a:xfrm>
          <a:prstGeom prst="rect">
            <a:avLst/>
          </a:prstGeom>
        </p:spPr>
        <p:txBody>
          <a:bodyPr lIns="0" tIns="0" rIns="0" bIns="0" anchor="ctr"/>
          <a:lstStyle>
            <a:lvl1pPr algn="l" defTabSz="1300480">
              <a:defRPr sz="3400" b="1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2"/>
          <p:cNvSpPr/>
          <p:nvPr/>
        </p:nvSpPr>
        <p:spPr>
          <a:xfrm>
            <a:off x="12801599" y="-2"/>
            <a:ext cx="203243" cy="1950723"/>
          </a:xfrm>
          <a:prstGeom prst="rect">
            <a:avLst/>
          </a:prstGeom>
          <a:solidFill>
            <a:srgbClr val="D1282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/>
            <a:endParaRPr/>
          </a:p>
        </p:txBody>
      </p:sp>
      <p:sp>
        <p:nvSpPr>
          <p:cNvPr id="18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98822" y="9114143"/>
            <a:ext cx="355743" cy="371221"/>
          </a:xfrm>
          <a:prstGeom prst="rect">
            <a:avLst/>
          </a:prstGeom>
        </p:spPr>
        <p:txBody>
          <a:bodyPr lIns="64960" tIns="64960" rIns="64960" bIns="64960" anchor="ctr"/>
          <a:lstStyle>
            <a:lvl1pPr algn="r" defTabSz="1300480"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2087592" y="8882097"/>
            <a:ext cx="266973" cy="259222"/>
          </a:xfrm>
          <a:prstGeom prst="rect">
            <a:avLst/>
          </a:prstGeom>
        </p:spPr>
        <p:txBody>
          <a:bodyPr lIns="0" tIns="0" rIns="0" bIns="0"/>
          <a:lstStyle>
            <a:lvl1pPr algn="r" defTabSz="1300480">
              <a:defRPr sz="1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2"/>
          <p:cNvSpPr/>
          <p:nvPr/>
        </p:nvSpPr>
        <p:spPr>
          <a:xfrm>
            <a:off x="12801599" y="-2"/>
            <a:ext cx="203243" cy="1950723"/>
          </a:xfrm>
          <a:prstGeom prst="rect">
            <a:avLst/>
          </a:prstGeom>
          <a:solidFill>
            <a:srgbClr val="D1282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/>
            <a:endParaRPr/>
          </a:p>
        </p:txBody>
      </p:sp>
      <p:sp>
        <p:nvSpPr>
          <p:cNvPr id="19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50238" y="-3"/>
            <a:ext cx="8236378" cy="2167925"/>
          </a:xfrm>
          <a:prstGeom prst="rect">
            <a:avLst/>
          </a:prstGeom>
        </p:spPr>
        <p:txBody>
          <a:bodyPr lIns="130019" tIns="130019" rIns="130019" bIns="130019" anchor="b"/>
          <a:lstStyle>
            <a:lvl1pPr algn="l" defTabSz="1300480">
              <a:defRPr sz="5000">
                <a:solidFill>
                  <a:srgbClr val="D1282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00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50238" y="2492586"/>
            <a:ext cx="10837337" cy="7261015"/>
          </a:xfrm>
          <a:prstGeom prst="rect">
            <a:avLst/>
          </a:prstGeom>
        </p:spPr>
        <p:txBody>
          <a:bodyPr lIns="130019" tIns="130019" rIns="130019" bIns="130019" anchor="t"/>
          <a:lstStyle>
            <a:lvl1pPr marL="0" indent="0" defTabSz="1300480">
              <a:spcBef>
                <a:spcPts val="800"/>
              </a:spcBef>
              <a:buSzTx/>
              <a:buNone/>
              <a:defRPr sz="2800" b="1">
                <a:latin typeface="Arial"/>
                <a:ea typeface="Arial"/>
                <a:cs typeface="Arial"/>
                <a:sym typeface="Arial"/>
              </a:defRPr>
            </a:lvl1pPr>
            <a:lvl2pPr marL="546100" indent="-88900" defTabSz="1300480">
              <a:spcBef>
                <a:spcPts val="800"/>
              </a:spcBef>
              <a:buSzPct val="100000"/>
              <a:defRPr sz="2800" b="1">
                <a:latin typeface="Arial"/>
                <a:ea typeface="Arial"/>
                <a:cs typeface="Arial"/>
                <a:sym typeface="Arial"/>
              </a:defRPr>
            </a:lvl2pPr>
            <a:lvl3pPr marL="1168400" indent="0" defTabSz="1300480">
              <a:spcBef>
                <a:spcPts val="800"/>
              </a:spcBef>
              <a:buSzPct val="100000"/>
              <a:defRPr sz="2800" b="1">
                <a:latin typeface="Arial"/>
                <a:ea typeface="Arial"/>
                <a:cs typeface="Arial"/>
                <a:sym typeface="Arial"/>
              </a:defRPr>
            </a:lvl3pPr>
            <a:lvl4pPr marL="1625600" indent="0" defTabSz="1300480">
              <a:spcBef>
                <a:spcPts val="800"/>
              </a:spcBef>
              <a:buSzPct val="100000"/>
              <a:defRPr sz="2800" b="1">
                <a:latin typeface="Arial"/>
                <a:ea typeface="Arial"/>
                <a:cs typeface="Arial"/>
                <a:sym typeface="Arial"/>
              </a:defRPr>
            </a:lvl4pPr>
            <a:lvl5pPr marL="2082800" indent="0" defTabSz="1300480">
              <a:spcBef>
                <a:spcPts val="800"/>
              </a:spcBef>
              <a:buSzPct val="100000"/>
              <a:defRPr sz="2800" b="1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01" name="Номер слайда"/>
          <p:cNvSpPr txBox="1">
            <a:spLocks noGrp="1"/>
          </p:cNvSpPr>
          <p:nvPr>
            <p:ph type="sldNum" sz="quarter" idx="2"/>
          </p:nvPr>
        </p:nvSpPr>
        <p:spPr>
          <a:xfrm rot="16200000">
            <a:off x="12390291" y="9078687"/>
            <a:ext cx="492994" cy="481175"/>
          </a:xfrm>
          <a:prstGeom prst="rect">
            <a:avLst/>
          </a:prstGeom>
        </p:spPr>
        <p:txBody>
          <a:bodyPr lIns="0" tIns="0" rIns="0" bIns="0" anchor="ctr"/>
          <a:lstStyle>
            <a:lvl1pPr algn="l" defTabSz="1300480">
              <a:defRPr sz="3400" b="1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50238" y="-3"/>
            <a:ext cx="8236378" cy="2492590"/>
          </a:xfrm>
          <a:prstGeom prst="rect">
            <a:avLst/>
          </a:prstGeom>
        </p:spPr>
        <p:txBody>
          <a:bodyPr lIns="65021" tIns="65021" rIns="65021" bIns="65021" anchor="t"/>
          <a:lstStyle>
            <a:lvl1pPr defTabSz="1300480">
              <a:defRPr sz="5000" cap="all" spc="-83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09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50238" y="2492586"/>
            <a:ext cx="10837337" cy="7261015"/>
          </a:xfrm>
          <a:prstGeom prst="rect">
            <a:avLst/>
          </a:prstGeom>
        </p:spPr>
        <p:txBody>
          <a:bodyPr lIns="65021" tIns="65021" rIns="65021" bIns="65021" anchor="t"/>
          <a:lstStyle>
            <a:lvl1pPr marL="480059" indent="-480059" defTabSz="1300480">
              <a:spcBef>
                <a:spcPts val="900"/>
              </a:spcBef>
              <a:buSzPct val="100000"/>
              <a:buChar char="»"/>
              <a:defRPr sz="2800" b="1">
                <a:latin typeface="Arial"/>
                <a:ea typeface="Arial"/>
                <a:cs typeface="Arial"/>
                <a:sym typeface="Arial"/>
              </a:defRPr>
            </a:lvl1pPr>
            <a:lvl2pPr marL="914399" indent="-457198" defTabSz="1300480">
              <a:spcBef>
                <a:spcPts val="900"/>
              </a:spcBef>
              <a:buSzPct val="100000"/>
              <a:buChar char="–"/>
              <a:defRPr sz="2800" b="1">
                <a:latin typeface="Arial"/>
                <a:ea typeface="Arial"/>
                <a:cs typeface="Arial"/>
                <a:sym typeface="Arial"/>
              </a:defRPr>
            </a:lvl2pPr>
            <a:lvl3pPr marL="1341119" indent="-426719" defTabSz="1300480">
              <a:spcBef>
                <a:spcPts val="900"/>
              </a:spcBef>
              <a:buSzPct val="100000"/>
              <a:defRPr sz="2800" b="1">
                <a:latin typeface="Arial"/>
                <a:ea typeface="Arial"/>
                <a:cs typeface="Arial"/>
                <a:sym typeface="Arial"/>
              </a:defRPr>
            </a:lvl3pPr>
            <a:lvl4pPr marL="1883664" indent="-512061" defTabSz="1300480">
              <a:spcBef>
                <a:spcPts val="900"/>
              </a:spcBef>
              <a:buSzPct val="100000"/>
              <a:buChar char="–"/>
              <a:defRPr sz="2800" b="1">
                <a:latin typeface="Arial"/>
                <a:ea typeface="Arial"/>
                <a:cs typeface="Arial"/>
                <a:sym typeface="Arial"/>
              </a:defRPr>
            </a:lvl4pPr>
            <a:lvl5pPr marL="2397760" indent="-568960" defTabSz="1300480">
              <a:spcBef>
                <a:spcPts val="900"/>
              </a:spcBef>
              <a:buSzPct val="100000"/>
              <a:buChar char="»"/>
              <a:defRPr sz="2800" b="1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1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57547" y="8882097"/>
            <a:ext cx="397016" cy="389264"/>
          </a:xfrm>
          <a:prstGeom prst="rect">
            <a:avLst/>
          </a:prstGeom>
        </p:spPr>
        <p:txBody>
          <a:bodyPr lIns="65021" tIns="65021" rIns="65021" bIns="65021"/>
          <a:lstStyle>
            <a:lvl1pPr algn="r" defTabSz="1300480">
              <a:defRPr sz="1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итульный слайд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75358" y="2623535"/>
            <a:ext cx="11054083" cy="2903506"/>
          </a:xfrm>
          <a:prstGeom prst="rect">
            <a:avLst/>
          </a:prstGeom>
        </p:spPr>
        <p:txBody>
          <a:bodyPr lIns="0" tIns="0" rIns="0" bIns="0" anchor="t"/>
          <a:lstStyle>
            <a:lvl1pPr defTabSz="1300480">
              <a:defRPr sz="6200">
                <a:solidFill>
                  <a:srgbClr val="A7A7A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18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1950716" y="5527040"/>
            <a:ext cx="9103364" cy="4226564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 defTabSz="1300480">
              <a:spcBef>
                <a:spcPts val="11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0" algn="ctr" defTabSz="1300480">
              <a:spcBef>
                <a:spcPts val="11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0" algn="ctr" defTabSz="1300480">
              <a:spcBef>
                <a:spcPts val="11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0" algn="ctr" defTabSz="1300480">
              <a:spcBef>
                <a:spcPts val="11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0" algn="ctr" defTabSz="1300480">
              <a:spcBef>
                <a:spcPts val="11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1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9320106" y="9116543"/>
            <a:ext cx="351638" cy="359767"/>
          </a:xfrm>
          <a:prstGeom prst="rect">
            <a:avLst/>
          </a:prstGeom>
        </p:spPr>
        <p:txBody>
          <a:bodyPr lIns="0" tIns="0" rIns="0" bIns="0" anchor="ctr"/>
          <a:lstStyle>
            <a:lvl1pPr algn="l" defTabSz="1300480">
              <a:defRPr sz="24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итульный слайд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75358" y="2623535"/>
            <a:ext cx="11054083" cy="2903506"/>
          </a:xfrm>
          <a:prstGeom prst="rect">
            <a:avLst/>
          </a:prstGeom>
        </p:spPr>
        <p:txBody>
          <a:bodyPr lIns="130019" tIns="130019" rIns="130019" bIns="130019" anchor="t"/>
          <a:lstStyle>
            <a:lvl1pPr defTabSz="1300480">
              <a:defRPr sz="6200">
                <a:solidFill>
                  <a:srgbClr val="A7A7A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2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1950716" y="5527040"/>
            <a:ext cx="9103364" cy="4226564"/>
          </a:xfrm>
          <a:prstGeom prst="rect">
            <a:avLst/>
          </a:prstGeom>
        </p:spPr>
        <p:txBody>
          <a:bodyPr lIns="130019" tIns="130019" rIns="130019" bIns="130019" anchor="t"/>
          <a:lstStyle>
            <a:lvl1pPr marL="0" indent="0" algn="ctr" defTabSz="1300480">
              <a:spcBef>
                <a:spcPts val="11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0" algn="ctr" defTabSz="1300480">
              <a:spcBef>
                <a:spcPts val="11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0" algn="ctr" defTabSz="1300480">
              <a:spcBef>
                <a:spcPts val="11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0" algn="ctr" defTabSz="1300480">
              <a:spcBef>
                <a:spcPts val="11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0" algn="ctr" defTabSz="1300480">
              <a:spcBef>
                <a:spcPts val="11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9320106" y="9049989"/>
            <a:ext cx="484682" cy="492811"/>
          </a:xfrm>
          <a:prstGeom prst="rect">
            <a:avLst/>
          </a:prstGeom>
        </p:spPr>
        <p:txBody>
          <a:bodyPr lIns="66521" tIns="66521" rIns="66521" bIns="66521" anchor="ctr"/>
          <a:lstStyle>
            <a:lvl1pPr algn="l" defTabSz="1300480">
              <a:defRPr sz="24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50238" y="124925"/>
            <a:ext cx="11703813" cy="2157064"/>
          </a:xfrm>
          <a:prstGeom prst="rect">
            <a:avLst/>
          </a:prstGeom>
        </p:spPr>
        <p:txBody>
          <a:bodyPr lIns="0" tIns="0" rIns="0" bIns="0"/>
          <a:lstStyle>
            <a:lvl1pPr algn="l" defTabSz="1300480">
              <a:defRPr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36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50238" y="2281982"/>
            <a:ext cx="11703813" cy="7471621"/>
          </a:xfrm>
          <a:prstGeom prst="rect">
            <a:avLst/>
          </a:prstGeom>
        </p:spPr>
        <p:txBody>
          <a:bodyPr lIns="0" tIns="0" rIns="0" bIns="0" anchor="t"/>
          <a:lstStyle>
            <a:lvl1pPr marL="0" indent="0" defTabSz="1300480">
              <a:spcBef>
                <a:spcPts val="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Helvetica"/>
              </a:defRPr>
            </a:lvl1pPr>
            <a:lvl2pPr marL="0" indent="0" defTabSz="1300480">
              <a:spcBef>
                <a:spcPts val="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Helvetica"/>
              </a:defRPr>
            </a:lvl2pPr>
            <a:lvl3pPr marL="0" indent="0" defTabSz="1300480">
              <a:spcBef>
                <a:spcPts val="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Helvetica"/>
              </a:defRPr>
            </a:lvl3pPr>
            <a:lvl4pPr marL="0" indent="0" defTabSz="1300480">
              <a:spcBef>
                <a:spcPts val="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Helvetica"/>
              </a:defRPr>
            </a:lvl4pPr>
            <a:lvl5pPr marL="0" indent="0" defTabSz="1300480">
              <a:spcBef>
                <a:spcPts val="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3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9320106" y="9040141"/>
            <a:ext cx="481680" cy="489809"/>
          </a:xfrm>
          <a:prstGeom prst="rect">
            <a:avLst/>
          </a:prstGeom>
        </p:spPr>
        <p:txBody>
          <a:bodyPr lIns="65021" tIns="65021" rIns="65021" bIns="65021"/>
          <a:lstStyle>
            <a:lvl1pPr algn="l" defTabSz="1300480">
              <a:defRPr sz="24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98698" y="9114110"/>
            <a:ext cx="355865" cy="371343"/>
          </a:xfrm>
          <a:prstGeom prst="rect">
            <a:avLst/>
          </a:prstGeom>
        </p:spPr>
        <p:txBody>
          <a:bodyPr lIns="65021" tIns="65021" rIns="65021" bIns="65021" anchor="ctr"/>
          <a:lstStyle>
            <a:lvl1pPr algn="r" defTabSz="1300480"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94079" y="519288"/>
            <a:ext cx="11216642" cy="2077158"/>
          </a:xfrm>
          <a:prstGeom prst="rect">
            <a:avLst/>
          </a:prstGeom>
        </p:spPr>
        <p:txBody>
          <a:bodyPr lIns="65021" tIns="65021" rIns="65021" bIns="65021" anchor="t"/>
          <a:lstStyle>
            <a:lvl1pPr defTabSz="636693">
              <a:defRPr sz="6200">
                <a:solidFill>
                  <a:srgbClr val="A7A7A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5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94079" y="2596444"/>
            <a:ext cx="11216642" cy="7157157"/>
          </a:xfrm>
          <a:prstGeom prst="rect">
            <a:avLst/>
          </a:prstGeom>
        </p:spPr>
        <p:txBody>
          <a:bodyPr lIns="65021" tIns="65021" rIns="65021" bIns="65021" anchor="t"/>
          <a:lstStyle>
            <a:lvl1pPr marL="487680" indent="-487680" defTabSz="636693">
              <a:spcBef>
                <a:spcPts val="1100"/>
              </a:spcBef>
              <a:buSzTx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1pPr>
            <a:lvl2pPr marL="487680" indent="-144780" defTabSz="636693">
              <a:spcBef>
                <a:spcPts val="1100"/>
              </a:spcBef>
              <a:buSzTx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2pPr>
            <a:lvl3pPr marL="487680" indent="-144780" defTabSz="636693">
              <a:spcBef>
                <a:spcPts val="1100"/>
              </a:spcBef>
              <a:buSzTx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3pPr>
            <a:lvl4pPr marL="487680" indent="-144780" defTabSz="636693">
              <a:spcBef>
                <a:spcPts val="1100"/>
              </a:spcBef>
              <a:buSzTx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4pPr>
            <a:lvl5pPr marL="487680" indent="-144780" defTabSz="636693">
              <a:spcBef>
                <a:spcPts val="1100"/>
              </a:spcBef>
              <a:buSzTx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5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9320106" y="9049955"/>
            <a:ext cx="484753" cy="492881"/>
          </a:xfrm>
          <a:prstGeom prst="rect">
            <a:avLst/>
          </a:prstGeom>
        </p:spPr>
        <p:txBody>
          <a:bodyPr lIns="66557" tIns="66557" rIns="66557" bIns="66557" anchor="ctr"/>
          <a:lstStyle>
            <a:lvl1pPr algn="l" defTabSz="1300480">
              <a:tabLst>
                <a:tab pos="622300" algn="l"/>
                <a:tab pos="1257300" algn="l"/>
                <a:tab pos="1905000" algn="l"/>
                <a:tab pos="2540000" algn="l"/>
                <a:tab pos="3175000" algn="l"/>
                <a:tab pos="3822700" algn="l"/>
                <a:tab pos="4457700" algn="l"/>
                <a:tab pos="5092700" algn="l"/>
                <a:tab pos="5740400" algn="l"/>
                <a:tab pos="6375400" algn="l"/>
                <a:tab pos="7023100" algn="l"/>
                <a:tab pos="7658100" algn="l"/>
                <a:tab pos="8280400" algn="l"/>
                <a:tab pos="8940800" algn="l"/>
                <a:tab pos="9563100" algn="l"/>
                <a:tab pos="10198100" algn="l"/>
                <a:tab pos="10845800" algn="l"/>
                <a:tab pos="11480800" algn="l"/>
                <a:tab pos="12128500" algn="l"/>
                <a:tab pos="12763500" algn="l"/>
              </a:tabLst>
              <a:defRPr sz="24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Изображение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4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с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7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Изображение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3 ш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Изображение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Изображение"/>
          <p:cNvSpPr>
            <a:spLocks noGrp="1"/>
          </p:cNvSpPr>
          <p:nvPr>
            <p:ph type="pic" sz="quarter" idx="14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Изображение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30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</p:sldLayoutIdLst>
  <p:transition xmlns:p14="http://schemas.microsoft.com/office/powerpoint/2010/main"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7.png"/><Relationship Id="rId3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3.jpeg"/><Relationship Id="rId3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png"/><Relationship Id="rId5" Type="http://schemas.openxmlformats.org/officeDocument/2006/relationships/image" Target="../media/image20.png"/><Relationship Id="rId6" Type="http://schemas.openxmlformats.org/officeDocument/2006/relationships/image" Target="../media/image13.jpeg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Relationship Id="rId3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3.jpeg"/><Relationship Id="rId3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3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Relationship Id="rId3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Relationship Id="rId3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3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3.jpeg"/><Relationship Id="rId3" Type="http://schemas.openxmlformats.org/officeDocument/2006/relationships/image" Target="../media/image35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3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6.png"/><Relationship Id="rId3" Type="http://schemas.openxmlformats.org/officeDocument/2006/relationships/image" Target="../media/image13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jpeg"/><Relationship Id="rId3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3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3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3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3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3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3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5.png"/><Relationship Id="rId3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3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38.jpeg"/><Relationship Id="rId3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3.jpeg"/><Relationship Id="rId3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7.png"/><Relationship Id="rId3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Как эффективно управлять своим салоном красоты и увеличивать доход каждый день?"/>
          <p:cNvSpPr txBox="1">
            <a:spLocks noGrp="1"/>
          </p:cNvSpPr>
          <p:nvPr>
            <p:ph type="ctrTitle"/>
          </p:nvPr>
        </p:nvSpPr>
        <p:spPr>
          <a:xfrm>
            <a:off x="1270000" y="2692400"/>
            <a:ext cx="10464800" cy="3302000"/>
          </a:xfrm>
          <a:prstGeom prst="rect">
            <a:avLst/>
          </a:prstGeom>
        </p:spPr>
        <p:txBody>
          <a:bodyPr/>
          <a:lstStyle>
            <a:lvl1pPr defTabSz="355600">
              <a:defRPr sz="5100" b="1">
                <a:solidFill>
                  <a:srgbClr val="CB2A7A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Как эффективно управлять своим салоном красоты и увеличивать доход каждый день?</a:t>
            </a:r>
          </a:p>
        </p:txBody>
      </p:sp>
      <p:sp>
        <p:nvSpPr>
          <p:cNvPr id="263" name="Екатерина Бабич"/>
          <p:cNvSpPr txBox="1">
            <a:spLocks noGrp="1"/>
          </p:cNvSpPr>
          <p:nvPr>
            <p:ph type="subTitle" sz="quarter" idx="1"/>
          </p:nvPr>
        </p:nvSpPr>
        <p:spPr>
          <a:xfrm>
            <a:off x="-2921000" y="8477250"/>
            <a:ext cx="10464800" cy="11303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r>
              <a:t>Екатерина Бабич</a:t>
            </a:r>
          </a:p>
        </p:txBody>
      </p:sp>
      <p:pic>
        <p:nvPicPr>
          <p:cNvPr id="264" name="logo.jpg" descr="log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09189" y="7975348"/>
            <a:ext cx="2017811" cy="15179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282"/>
          <p:cNvSpPr txBox="1"/>
          <p:nvPr/>
        </p:nvSpPr>
        <p:spPr>
          <a:xfrm>
            <a:off x="-1" y="1727193"/>
            <a:ext cx="13004802" cy="2192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1300480">
              <a:defRPr sz="4800" b="1">
                <a:solidFill>
                  <a:srgbClr val="CB2A7A"/>
                </a:solidFill>
              </a:defRPr>
            </a:lvl1pPr>
          </a:lstStyle>
          <a:p>
            <a:r>
              <a:t>Сколько Ваши специалисты перезаписывают клиентов на повторные услуги?</a:t>
            </a:r>
          </a:p>
        </p:txBody>
      </p:sp>
      <p:pic>
        <p:nvPicPr>
          <p:cNvPr id="314" name="image4.png" descr="image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80530" y="5567786"/>
            <a:ext cx="3793072" cy="2628072"/>
          </a:xfrm>
          <a:prstGeom prst="rect">
            <a:avLst/>
          </a:prstGeom>
          <a:ln w="12700">
            <a:miter lim="400000"/>
          </a:ln>
        </p:spPr>
      </p:pic>
      <p:sp>
        <p:nvSpPr>
          <p:cNvPr id="315" name="Екатерина Бабич"/>
          <p:cNvSpPr txBox="1"/>
          <p:nvPr/>
        </p:nvSpPr>
        <p:spPr>
          <a:xfrm>
            <a:off x="-2921000" y="8477250"/>
            <a:ext cx="10464800" cy="11303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defRPr sz="3700"/>
            </a:lvl1pPr>
          </a:lstStyle>
          <a:p>
            <a:r>
              <a:t>Екатерина Бабич</a:t>
            </a:r>
          </a:p>
        </p:txBody>
      </p:sp>
      <p:pic>
        <p:nvPicPr>
          <p:cNvPr id="316" name="logo.jpg" descr="logo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809189" y="7975348"/>
            <a:ext cx="2017811" cy="15179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286"/>
          <p:cNvSpPr txBox="1">
            <a:spLocks noGrp="1"/>
          </p:cNvSpPr>
          <p:nvPr>
            <p:ph type="body" idx="1"/>
          </p:nvPr>
        </p:nvSpPr>
        <p:spPr>
          <a:xfrm>
            <a:off x="333334" y="806078"/>
            <a:ext cx="12093017" cy="5427634"/>
          </a:xfrm>
          <a:prstGeom prst="rect">
            <a:avLst/>
          </a:prstGeom>
        </p:spPr>
        <p:txBody>
          <a:bodyPr/>
          <a:lstStyle/>
          <a:p>
            <a:pPr defTabSz="1223616">
              <a:spcBef>
                <a:spcPts val="0"/>
              </a:spcBef>
              <a:defRPr sz="4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 dirty="0"/>
              <a:t>Если они оставляют и перезаписывают  на последующие услуги 20% из всех </a:t>
            </a:r>
            <a:br>
              <a:rPr dirty="0"/>
            </a:br>
            <a:r>
              <a:rPr dirty="0"/>
              <a:t>пришедших  клиентов, то</a:t>
            </a:r>
            <a:endParaRPr sz="2200" dirty="0"/>
          </a:p>
          <a:p>
            <a:pPr defTabSz="1223616">
              <a:spcBef>
                <a:spcPts val="800"/>
              </a:spcBef>
              <a:defRPr sz="4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 dirty="0"/>
              <a:t>Таким образом, при среднем чеке в </a:t>
            </a:r>
            <a:br>
              <a:rPr dirty="0"/>
            </a:br>
            <a:r>
              <a:rPr dirty="0"/>
              <a:t>20 000 тенге и 300 клиентов </a:t>
            </a:r>
            <a:br>
              <a:rPr dirty="0"/>
            </a:br>
            <a:r>
              <a:rPr dirty="0"/>
              <a:t>в месяц, </a:t>
            </a:r>
            <a:endParaRPr sz="2200" dirty="0"/>
          </a:p>
          <a:p>
            <a:pPr defTabSz="1223616">
              <a:spcBef>
                <a:spcPts val="800"/>
              </a:spcBef>
              <a:defRPr sz="4200" b="1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 dirty="0"/>
              <a:t>Вы теряете минимум 4 800 000 ежемесячно!</a:t>
            </a:r>
          </a:p>
        </p:txBody>
      </p:sp>
      <p:pic>
        <p:nvPicPr>
          <p:cNvPr id="320" name="logo.jpg" descr="log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09189" y="7975348"/>
            <a:ext cx="2017811" cy="1517905"/>
          </a:xfrm>
          <a:prstGeom prst="rect">
            <a:avLst/>
          </a:prstGeom>
          <a:ln w="12700">
            <a:miter lim="400000"/>
          </a:ln>
        </p:spPr>
      </p:pic>
      <p:sp>
        <p:nvSpPr>
          <p:cNvPr id="321" name="Екатерина Бабич"/>
          <p:cNvSpPr txBox="1"/>
          <p:nvPr/>
        </p:nvSpPr>
        <p:spPr>
          <a:xfrm>
            <a:off x="-2921000" y="8477250"/>
            <a:ext cx="10464800" cy="11303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defRPr sz="3700"/>
            </a:lvl1pPr>
          </a:lstStyle>
          <a:p>
            <a:r>
              <a:t>Екатерина Бабич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289"/>
          <p:cNvSpPr txBox="1"/>
          <p:nvPr/>
        </p:nvSpPr>
        <p:spPr>
          <a:xfrm>
            <a:off x="-177802" y="1551984"/>
            <a:ext cx="13004802" cy="2608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1300480">
              <a:tabLst>
                <a:tab pos="622300" algn="l"/>
                <a:tab pos="1257300" algn="l"/>
                <a:tab pos="1905000" algn="l"/>
                <a:tab pos="2540000" algn="l"/>
                <a:tab pos="3175000" algn="l"/>
                <a:tab pos="3822700" algn="l"/>
                <a:tab pos="4457700" algn="l"/>
                <a:tab pos="5092700" algn="l"/>
                <a:tab pos="5740400" algn="l"/>
                <a:tab pos="6375400" algn="l"/>
                <a:tab pos="7023100" algn="l"/>
                <a:tab pos="7658100" algn="l"/>
                <a:tab pos="8280400" algn="l"/>
                <a:tab pos="8940800" algn="l"/>
                <a:tab pos="9563100" algn="l"/>
                <a:tab pos="10198100" algn="l"/>
                <a:tab pos="10845800" algn="l"/>
                <a:tab pos="11480800" algn="l"/>
                <a:tab pos="12128500" algn="l"/>
                <a:tab pos="12763500" algn="l"/>
              </a:tabLst>
              <a:defRPr sz="5600" b="1">
                <a:solidFill>
                  <a:srgbClr val="CB2A7A"/>
                </a:solidFill>
              </a:defRPr>
            </a:pPr>
            <a:r>
              <a:rPr dirty="0"/>
              <a:t>Только представьте (посчитайте)</a:t>
            </a:r>
            <a:br>
              <a:rPr dirty="0"/>
            </a:br>
            <a:r>
              <a:rPr dirty="0"/>
              <a:t> сколько вы теряете?</a:t>
            </a:r>
          </a:p>
          <a:p>
            <a:pPr defTabSz="1300480">
              <a:tabLst>
                <a:tab pos="622300" algn="l"/>
                <a:tab pos="1257300" algn="l"/>
                <a:tab pos="1905000" algn="l"/>
                <a:tab pos="2540000" algn="l"/>
                <a:tab pos="3175000" algn="l"/>
                <a:tab pos="3822700" algn="l"/>
                <a:tab pos="4457700" algn="l"/>
                <a:tab pos="5092700" algn="l"/>
                <a:tab pos="5740400" algn="l"/>
                <a:tab pos="6375400" algn="l"/>
                <a:tab pos="7023100" algn="l"/>
                <a:tab pos="7658100" algn="l"/>
                <a:tab pos="8280400" algn="l"/>
                <a:tab pos="8940800" algn="l"/>
                <a:tab pos="9563100" algn="l"/>
                <a:tab pos="10198100" algn="l"/>
                <a:tab pos="10845800" algn="l"/>
                <a:tab pos="11480800" algn="l"/>
                <a:tab pos="12128500" algn="l"/>
                <a:tab pos="12763500" algn="l"/>
              </a:tabLst>
              <a:defRPr sz="5600" b="1">
                <a:solidFill>
                  <a:srgbClr val="CB2A7A"/>
                </a:solidFill>
              </a:defRPr>
            </a:pPr>
            <a:r>
              <a:rPr dirty="0"/>
              <a:t>В месяц? Квартал? Год?</a:t>
            </a:r>
          </a:p>
        </p:txBody>
      </p:sp>
      <p:sp>
        <p:nvSpPr>
          <p:cNvPr id="324" name="Екатерина Бабич"/>
          <p:cNvSpPr txBox="1"/>
          <p:nvPr/>
        </p:nvSpPr>
        <p:spPr>
          <a:xfrm>
            <a:off x="-2921000" y="8477250"/>
            <a:ext cx="10464800" cy="11303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defRPr sz="3700"/>
            </a:lvl1pPr>
          </a:lstStyle>
          <a:p>
            <a:r>
              <a:t>Екатерина Бабич</a:t>
            </a:r>
          </a:p>
        </p:txBody>
      </p:sp>
      <p:pic>
        <p:nvPicPr>
          <p:cNvPr id="325" name="logo.jpg" descr="log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09189" y="7975348"/>
            <a:ext cx="2017811" cy="15179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289"/>
          <p:cNvSpPr txBox="1"/>
          <p:nvPr/>
        </p:nvSpPr>
        <p:spPr>
          <a:xfrm>
            <a:off x="-92287" y="382407"/>
            <a:ext cx="13004802" cy="1731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1300480">
              <a:tabLst>
                <a:tab pos="622300" algn="l"/>
                <a:tab pos="1257300" algn="l"/>
                <a:tab pos="1905000" algn="l"/>
                <a:tab pos="2540000" algn="l"/>
                <a:tab pos="3175000" algn="l"/>
                <a:tab pos="3822700" algn="l"/>
                <a:tab pos="4457700" algn="l"/>
                <a:tab pos="5092700" algn="l"/>
                <a:tab pos="5740400" algn="l"/>
                <a:tab pos="6375400" algn="l"/>
                <a:tab pos="7023100" algn="l"/>
                <a:tab pos="7658100" algn="l"/>
                <a:tab pos="8280400" algn="l"/>
                <a:tab pos="8940800" algn="l"/>
                <a:tab pos="9563100" algn="l"/>
                <a:tab pos="10198100" algn="l"/>
                <a:tab pos="10845800" algn="l"/>
                <a:tab pos="11480800" algn="l"/>
                <a:tab pos="12128500" algn="l"/>
                <a:tab pos="12763500" algn="l"/>
              </a:tabLst>
              <a:defRPr sz="5600" b="1">
                <a:solidFill>
                  <a:srgbClr val="CB2A7A"/>
                </a:solidFill>
              </a:defRPr>
            </a:lvl1pPr>
          </a:lstStyle>
          <a:p>
            <a:r>
              <a:t>Обучайте своих сотрудников технике продаж</a:t>
            </a:r>
          </a:p>
        </p:txBody>
      </p:sp>
      <p:sp>
        <p:nvSpPr>
          <p:cNvPr id="328" name="Екатерина Бабич"/>
          <p:cNvSpPr txBox="1"/>
          <p:nvPr/>
        </p:nvSpPr>
        <p:spPr>
          <a:xfrm>
            <a:off x="-2921000" y="8477250"/>
            <a:ext cx="10464800" cy="11303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defRPr sz="3700"/>
            </a:lvl1pPr>
          </a:lstStyle>
          <a:p>
            <a:r>
              <a:t>Екатерина Бабич</a:t>
            </a:r>
          </a:p>
        </p:txBody>
      </p:sp>
      <p:pic>
        <p:nvPicPr>
          <p:cNvPr id="329" name="logo.jpg" descr="log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09189" y="7975348"/>
            <a:ext cx="2017811" cy="1517905"/>
          </a:xfrm>
          <a:prstGeom prst="rect">
            <a:avLst/>
          </a:prstGeom>
          <a:ln w="12700">
            <a:miter lim="400000"/>
          </a:ln>
        </p:spPr>
      </p:pic>
      <p:pic>
        <p:nvPicPr>
          <p:cNvPr id="330" name="04ce924e-e657-4f0f-ade5-d1972ddb05f5.jpg" descr="04ce924e-e657-4f0f-ade5-d1972ddb05f5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97400" y="2375461"/>
            <a:ext cx="4771603" cy="63621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19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196438">
              <a:defRPr sz="5600" b="1">
                <a:solidFill>
                  <a:srgbClr val="A6197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Внутрикорпоративное обучение</a:t>
            </a:r>
          </a:p>
        </p:txBody>
      </p:sp>
      <p:sp>
        <p:nvSpPr>
          <p:cNvPr id="333" name="Shape 191"/>
          <p:cNvSpPr txBox="1">
            <a:spLocks noGrp="1"/>
          </p:cNvSpPr>
          <p:nvPr>
            <p:ph type="body" idx="1"/>
          </p:nvPr>
        </p:nvSpPr>
        <p:spPr>
          <a:xfrm>
            <a:off x="292100" y="482600"/>
            <a:ext cx="11099800" cy="6286500"/>
          </a:xfrm>
          <a:prstGeom prst="rect">
            <a:avLst/>
          </a:prstGeom>
        </p:spPr>
        <p:txBody>
          <a:bodyPr/>
          <a:lstStyle/>
          <a:p>
            <a:pPr marL="1498868" indent="-1498868">
              <a:spcBef>
                <a:spcPts val="500"/>
              </a:spcBef>
              <a:buFont typeface="Arial"/>
              <a:defRPr sz="2600"/>
            </a:pPr>
            <a:r>
              <a:rPr dirty="0"/>
              <a:t>Корпоративные тренинги по сервису и продажам</a:t>
            </a:r>
          </a:p>
          <a:p>
            <a:pPr marL="1498868" indent="-1498868">
              <a:spcBef>
                <a:spcPts val="500"/>
              </a:spcBef>
              <a:buFont typeface="Arial"/>
              <a:defRPr sz="2600"/>
            </a:pPr>
            <a:r>
              <a:rPr dirty="0"/>
              <a:t>Изучение стандартов должности</a:t>
            </a:r>
          </a:p>
          <a:p>
            <a:pPr marL="1498868" indent="-1498868">
              <a:spcBef>
                <a:spcPts val="500"/>
              </a:spcBef>
              <a:buFont typeface="Arial"/>
              <a:defRPr sz="2600"/>
            </a:pPr>
            <a:r>
              <a:rPr dirty="0"/>
              <a:t>Изучение скриптов по продажам и общению с клиентами</a:t>
            </a:r>
          </a:p>
          <a:p>
            <a:pPr marL="1498868" indent="-1498868">
              <a:spcBef>
                <a:spcPts val="500"/>
              </a:spcBef>
              <a:buFont typeface="Arial"/>
              <a:defRPr sz="2600"/>
            </a:pPr>
            <a:r>
              <a:rPr dirty="0"/>
              <a:t>Изучение видео-курсов с обучающими руководствами</a:t>
            </a:r>
          </a:p>
          <a:p>
            <a:pPr marL="1498868" indent="-1498868">
              <a:spcBef>
                <a:spcPts val="500"/>
              </a:spcBef>
              <a:buFont typeface="Arial"/>
              <a:defRPr sz="2600"/>
            </a:pPr>
            <a:r>
              <a:rPr dirty="0"/>
              <a:t>Изучение материалов по продукту, материалам, оборудованию, изучение протоколов процедур</a:t>
            </a:r>
          </a:p>
        </p:txBody>
      </p:sp>
      <p:pic>
        <p:nvPicPr>
          <p:cNvPr id="334" name="image12.jpeg" descr="image1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36436" y="5387056"/>
            <a:ext cx="2354872" cy="334829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5" name="image14.png" descr="image1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52741" y="5387056"/>
            <a:ext cx="2589699" cy="334829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" name="Снимок экрана 2018-08-18 в 13.51.31.png" descr="Снимок экрана 2018-08-18 в 13.51.3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02250" y="5436484"/>
            <a:ext cx="2139547" cy="3034416"/>
          </a:xfrm>
          <a:prstGeom prst="rect">
            <a:avLst/>
          </a:prstGeom>
          <a:ln w="12700">
            <a:miter lim="400000"/>
          </a:ln>
        </p:spPr>
      </p:pic>
      <p:sp>
        <p:nvSpPr>
          <p:cNvPr id="337" name="Екатерина Бабич"/>
          <p:cNvSpPr txBox="1"/>
          <p:nvPr/>
        </p:nvSpPr>
        <p:spPr>
          <a:xfrm>
            <a:off x="-2921000" y="8477250"/>
            <a:ext cx="10464800" cy="11303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defRPr sz="3700"/>
            </a:lvl1pPr>
          </a:lstStyle>
          <a:p>
            <a:r>
              <a:t>Екатерина Бабич</a:t>
            </a:r>
          </a:p>
        </p:txBody>
      </p:sp>
      <p:pic>
        <p:nvPicPr>
          <p:cNvPr id="338" name="logo.jpg" descr="logo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809189" y="7975348"/>
            <a:ext cx="2017811" cy="15179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124"/>
          <p:cNvSpPr txBox="1">
            <a:spLocks noGrp="1"/>
          </p:cNvSpPr>
          <p:nvPr>
            <p:ph type="title" idx="4294967295"/>
          </p:nvPr>
        </p:nvSpPr>
        <p:spPr>
          <a:xfrm>
            <a:off x="833119" y="456069"/>
            <a:ext cx="11704323" cy="1625602"/>
          </a:xfrm>
          <a:prstGeom prst="rect">
            <a:avLst/>
          </a:prstGeom>
        </p:spPr>
        <p:txBody>
          <a:bodyPr lIns="0" tIns="0" rIns="0" bIns="0" anchor="t"/>
          <a:lstStyle>
            <a:lvl1pPr defTabSz="957296">
              <a:defRPr sz="5000" b="1">
                <a:solidFill>
                  <a:srgbClr val="CB2A7A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Что входит в скрипты?</a:t>
            </a:r>
          </a:p>
        </p:txBody>
      </p:sp>
      <p:sp>
        <p:nvSpPr>
          <p:cNvPr id="341" name="Shape 126"/>
          <p:cNvSpPr txBox="1"/>
          <p:nvPr/>
        </p:nvSpPr>
        <p:spPr>
          <a:xfrm>
            <a:off x="519848" y="1520596"/>
            <a:ext cx="12145368" cy="5501486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/>
          <a:p>
            <a:pPr algn="l" defTabSz="650240">
              <a:spcBef>
                <a:spcPts val="200"/>
              </a:spcBef>
              <a:defRPr sz="3400"/>
            </a:pPr>
            <a:r>
              <a:rPr dirty="0"/>
              <a:t>Что должны включать в себя скрипты:</a:t>
            </a:r>
          </a:p>
          <a:p>
            <a:pPr algn="l" defTabSz="650240">
              <a:spcBef>
                <a:spcPts val="200"/>
              </a:spcBef>
              <a:buSzPct val="100000"/>
              <a:buFont typeface="Arial"/>
              <a:buChar char="•"/>
              <a:defRPr sz="2800"/>
            </a:pPr>
            <a:r>
              <a:rPr dirty="0"/>
              <a:t>Обработка входящего звонка;</a:t>
            </a:r>
          </a:p>
          <a:p>
            <a:pPr algn="l" defTabSz="650240">
              <a:spcBef>
                <a:spcPts val="200"/>
              </a:spcBef>
              <a:buSzPct val="100000"/>
              <a:buFont typeface="Arial"/>
              <a:buChar char="•"/>
              <a:defRPr sz="2800"/>
            </a:pPr>
            <a:r>
              <a:rPr dirty="0"/>
              <a:t>Встреча первичного </a:t>
            </a:r>
            <a:r>
              <a:rPr lang="ru-RU" dirty="0" smtClean="0"/>
              <a:t>клиента</a:t>
            </a:r>
            <a:r>
              <a:rPr dirty="0" smtClean="0"/>
              <a:t>;</a:t>
            </a:r>
            <a:endParaRPr dirty="0"/>
          </a:p>
          <a:p>
            <a:pPr algn="l" defTabSz="650240">
              <a:spcBef>
                <a:spcPts val="200"/>
              </a:spcBef>
              <a:buSzPct val="100000"/>
              <a:buFont typeface="Arial"/>
              <a:buChar char="•"/>
              <a:defRPr sz="2800"/>
            </a:pPr>
            <a:r>
              <a:rPr dirty="0"/>
              <a:t>Работа с </a:t>
            </a:r>
            <a:r>
              <a:rPr dirty="0" smtClean="0"/>
              <a:t>постоянны</a:t>
            </a:r>
            <a:r>
              <a:rPr lang="ru-RU" dirty="0" smtClean="0"/>
              <a:t>ми клиентами</a:t>
            </a:r>
            <a:r>
              <a:rPr dirty="0" smtClean="0"/>
              <a:t>;</a:t>
            </a:r>
            <a:endParaRPr dirty="0"/>
          </a:p>
          <a:p>
            <a:pPr algn="l" defTabSz="650240">
              <a:spcBef>
                <a:spcPts val="200"/>
              </a:spcBef>
              <a:buSzPct val="100000"/>
              <a:buFont typeface="Arial"/>
              <a:buChar char="•"/>
              <a:defRPr sz="2800"/>
            </a:pPr>
            <a:r>
              <a:rPr dirty="0">
                <a:solidFill>
                  <a:srgbClr val="008000"/>
                </a:solidFill>
              </a:rPr>
              <a:t>Продажа и допродажа услуг;</a:t>
            </a:r>
            <a:r>
              <a:rPr dirty="0"/>
              <a:t/>
            </a:r>
            <a:br>
              <a:rPr dirty="0"/>
            </a:br>
            <a:r>
              <a:rPr dirty="0"/>
              <a:t>Продажа средств домашнего ухода;</a:t>
            </a:r>
          </a:p>
          <a:p>
            <a:pPr algn="l" defTabSz="650240">
              <a:spcBef>
                <a:spcPts val="200"/>
              </a:spcBef>
              <a:buSzPct val="100000"/>
              <a:buFont typeface="Arial"/>
              <a:buChar char="•"/>
              <a:defRPr sz="2800"/>
            </a:pPr>
            <a:r>
              <a:rPr dirty="0">
                <a:solidFill>
                  <a:srgbClr val="FF0000"/>
                </a:solidFill>
              </a:rPr>
              <a:t>Работа с возражениями </a:t>
            </a:r>
            <a:r>
              <a:rPr lang="ru-RU" dirty="0" smtClean="0">
                <a:solidFill>
                  <a:srgbClr val="FF0000"/>
                </a:solidFill>
              </a:rPr>
              <a:t>клиентов</a:t>
            </a:r>
            <a:r>
              <a:rPr dirty="0" smtClean="0"/>
              <a:t>;</a:t>
            </a:r>
            <a:endParaRPr dirty="0"/>
          </a:p>
          <a:p>
            <a:pPr algn="l" defTabSz="650240">
              <a:spcBef>
                <a:spcPts val="200"/>
              </a:spcBef>
              <a:buSzPct val="100000"/>
              <a:buFont typeface="Arial"/>
              <a:buChar char="•"/>
              <a:defRPr sz="2800"/>
            </a:pPr>
            <a:r>
              <a:rPr dirty="0"/>
              <a:t>Работа с недовольным и </a:t>
            </a:r>
            <a:r>
              <a:rPr dirty="0" smtClean="0"/>
              <a:t>трудны</a:t>
            </a:r>
            <a:r>
              <a:rPr lang="ru-RU" dirty="0" smtClean="0"/>
              <a:t>ми клиентами</a:t>
            </a:r>
            <a:r>
              <a:rPr dirty="0" smtClean="0"/>
              <a:t>;</a:t>
            </a:r>
            <a:endParaRPr dirty="0"/>
          </a:p>
          <a:p>
            <a:pPr algn="l" defTabSz="650240">
              <a:spcBef>
                <a:spcPts val="200"/>
              </a:spcBef>
              <a:buSzPct val="100000"/>
              <a:buFont typeface="Arial"/>
              <a:buChar char="•"/>
              <a:defRPr sz="2800"/>
            </a:pPr>
            <a:r>
              <a:rPr dirty="0"/>
              <a:t>Работа в конфликте;</a:t>
            </a:r>
          </a:p>
          <a:p>
            <a:pPr algn="l" defTabSz="650240">
              <a:spcBef>
                <a:spcPts val="200"/>
              </a:spcBef>
              <a:buSzPct val="100000"/>
              <a:buFont typeface="Arial"/>
              <a:buChar char="•"/>
              <a:defRPr sz="2800"/>
            </a:pPr>
            <a:r>
              <a:rPr dirty="0"/>
              <a:t>Работа со «спящим» </a:t>
            </a:r>
            <a:r>
              <a:rPr lang="ru-RU" dirty="0" smtClean="0"/>
              <a:t>клиентами, «</a:t>
            </a:r>
            <a:r>
              <a:rPr lang="ru-RU" dirty="0" err="1" smtClean="0"/>
              <a:t>Потеряшками</a:t>
            </a:r>
            <a:r>
              <a:rPr lang="ru-RU" dirty="0" smtClean="0"/>
              <a:t>»</a:t>
            </a:r>
            <a:r>
              <a:rPr dirty="0" smtClean="0"/>
              <a:t>.</a:t>
            </a:r>
            <a:endParaRPr dirty="0"/>
          </a:p>
          <a:p>
            <a:pPr defTabSz="650240">
              <a:spcBef>
                <a:spcPts val="200"/>
              </a:spcBef>
              <a:buSzPct val="100000"/>
              <a:buFont typeface="Arial"/>
              <a:buChar char="•"/>
              <a:defRPr sz="2800" b="1"/>
            </a:pPr>
            <a:endParaRPr dirty="0"/>
          </a:p>
          <a:p>
            <a:pPr defTabSz="650240">
              <a:spcBef>
                <a:spcPts val="200"/>
              </a:spcBef>
              <a:defRPr sz="2800" b="1"/>
            </a:pPr>
            <a:r>
              <a:rPr dirty="0"/>
              <a:t>Более 80 страниц готовых сценариев разговора с пациентами!</a:t>
            </a:r>
          </a:p>
        </p:txBody>
      </p:sp>
      <p:sp>
        <p:nvSpPr>
          <p:cNvPr id="342" name="Екатерина Бабич"/>
          <p:cNvSpPr txBox="1"/>
          <p:nvPr/>
        </p:nvSpPr>
        <p:spPr>
          <a:xfrm>
            <a:off x="-2806700" y="8553450"/>
            <a:ext cx="10464800" cy="11303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defRPr sz="3700"/>
            </a:lvl1pPr>
          </a:lstStyle>
          <a:p>
            <a:r>
              <a:t>Екатерина Бабич</a:t>
            </a:r>
          </a:p>
        </p:txBody>
      </p:sp>
      <p:pic>
        <p:nvPicPr>
          <p:cNvPr id="343" name="logo.jpg" descr="log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09189" y="8089648"/>
            <a:ext cx="2017811" cy="15179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130"/>
          <p:cNvSpPr txBox="1">
            <a:spLocks noGrp="1"/>
          </p:cNvSpPr>
          <p:nvPr>
            <p:ph type="title" idx="4294967295"/>
          </p:nvPr>
        </p:nvSpPr>
        <p:spPr>
          <a:xfrm>
            <a:off x="767362" y="1497221"/>
            <a:ext cx="11704323" cy="1625614"/>
          </a:xfrm>
          <a:prstGeom prst="rect">
            <a:avLst/>
          </a:prstGeom>
        </p:spPr>
        <p:txBody>
          <a:bodyPr lIns="0" tIns="0" rIns="0" bIns="0" anchor="t"/>
          <a:lstStyle>
            <a:lvl1pPr defTabSz="1132501">
              <a:defRPr sz="4800" b="1">
                <a:solidFill>
                  <a:srgbClr val="A6197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Скрипты для администраторов и мастеров салонов</a:t>
            </a:r>
          </a:p>
        </p:txBody>
      </p:sp>
      <p:pic>
        <p:nvPicPr>
          <p:cNvPr id="346" name="image23.png" descr="image2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19277" y="2930980"/>
            <a:ext cx="3807151" cy="54465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" name="image24.png" descr="image2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01117" y="2930980"/>
            <a:ext cx="3780053" cy="5432978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Екатерина Бабич"/>
          <p:cNvSpPr txBox="1"/>
          <p:nvPr/>
        </p:nvSpPr>
        <p:spPr>
          <a:xfrm>
            <a:off x="-2806700" y="8553450"/>
            <a:ext cx="10464800" cy="11303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defRPr sz="3700"/>
            </a:lvl1pPr>
          </a:lstStyle>
          <a:p>
            <a:r>
              <a:t>Екатерина Бабич</a:t>
            </a:r>
          </a:p>
        </p:txBody>
      </p:sp>
      <p:pic>
        <p:nvPicPr>
          <p:cNvPr id="349" name="logo.jpg" descr="logo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809189" y="8089648"/>
            <a:ext cx="2017811" cy="15179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05"/>
          <p:cNvSpPr txBox="1">
            <a:spLocks noGrp="1"/>
          </p:cNvSpPr>
          <p:nvPr>
            <p:ph type="title" idx="4294967295"/>
          </p:nvPr>
        </p:nvSpPr>
        <p:spPr>
          <a:xfrm>
            <a:off x="973099" y="690879"/>
            <a:ext cx="11381463" cy="1625601"/>
          </a:xfrm>
          <a:prstGeom prst="rect">
            <a:avLst/>
          </a:prstGeom>
        </p:spPr>
        <p:txBody>
          <a:bodyPr lIns="0" tIns="0" rIns="0" bIns="0" anchor="t"/>
          <a:lstStyle>
            <a:lvl1pPr defTabSz="1300480">
              <a:defRPr sz="5000" b="1">
                <a:solidFill>
                  <a:srgbClr val="CB2A7A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Супер-предложение</a:t>
            </a:r>
          </a:p>
        </p:txBody>
      </p:sp>
      <p:sp>
        <p:nvSpPr>
          <p:cNvPr id="352" name="Shape 306"/>
          <p:cNvSpPr txBox="1">
            <a:spLocks noGrp="1"/>
          </p:cNvSpPr>
          <p:nvPr>
            <p:ph type="body" idx="4294967295"/>
          </p:nvPr>
        </p:nvSpPr>
        <p:spPr>
          <a:xfrm>
            <a:off x="811669" y="2306029"/>
            <a:ext cx="11381461" cy="5734773"/>
          </a:xfrm>
          <a:prstGeom prst="rect">
            <a:avLst/>
          </a:prstGeom>
        </p:spPr>
        <p:txBody>
          <a:bodyPr lIns="0" tIns="0" rIns="0" bIns="0" anchor="t"/>
          <a:lstStyle/>
          <a:p>
            <a:pPr marL="650240" indent="-650240" algn="ctr" defTabSz="1300480">
              <a:spcBef>
                <a:spcPts val="1100"/>
              </a:spcBef>
              <a:buSzTx/>
              <a:buNone/>
              <a:defRPr sz="3400"/>
            </a:pPr>
            <a:r>
              <a:t>Скрипты для администраторов – ТОЛЬКО СЕГОДНЯ 45 000 тенге вместо 60 000 тенге</a:t>
            </a:r>
            <a:endParaRPr sz="2400"/>
          </a:p>
          <a:p>
            <a:pPr marL="650240" indent="-650240" algn="ctr" defTabSz="1300480">
              <a:spcBef>
                <a:spcPts val="1100"/>
              </a:spcBef>
              <a:buSzTx/>
              <a:buNone/>
              <a:defRPr sz="3400"/>
            </a:pPr>
            <a:endParaRPr sz="2400"/>
          </a:p>
          <a:p>
            <a:pPr marL="650240" indent="-650240" algn="ctr" defTabSz="1300480">
              <a:spcBef>
                <a:spcPts val="1100"/>
              </a:spcBef>
              <a:buSzTx/>
              <a:buNone/>
              <a:defRPr sz="3400"/>
            </a:pPr>
            <a:r>
              <a:t>Скрипты для специалистов – ТОЛЬКО СЕГОДНЯ 45 000 тенге вместо 60 000 тенге</a:t>
            </a:r>
            <a:endParaRPr sz="2400"/>
          </a:p>
          <a:p>
            <a:pPr marL="650240" indent="-650240" algn="ctr" defTabSz="1300480">
              <a:spcBef>
                <a:spcPts val="1100"/>
              </a:spcBef>
              <a:buSzTx/>
              <a:buNone/>
              <a:defRPr sz="3400"/>
            </a:pPr>
            <a:endParaRPr sz="2400"/>
          </a:p>
          <a:p>
            <a:pPr marL="650240" indent="-650240" algn="ctr" defTabSz="1300480">
              <a:spcBef>
                <a:spcPts val="1100"/>
              </a:spcBef>
              <a:buSzTx/>
              <a:buNone/>
              <a:defRPr sz="3400"/>
            </a:pPr>
            <a:r>
              <a:t>Скрипты для специалистов + скрипты для администраторов только сегодня 80 000 тенге вместо 120 000 тенге</a:t>
            </a:r>
          </a:p>
        </p:txBody>
      </p:sp>
      <p:pic>
        <p:nvPicPr>
          <p:cNvPr id="353" name="logo.jpg" descr="log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09189" y="7975348"/>
            <a:ext cx="2017811" cy="1517905"/>
          </a:xfrm>
          <a:prstGeom prst="rect">
            <a:avLst/>
          </a:prstGeom>
          <a:ln w="12700">
            <a:miter lim="400000"/>
          </a:ln>
        </p:spPr>
      </p:pic>
      <p:sp>
        <p:nvSpPr>
          <p:cNvPr id="354" name="Екатерина Бабич"/>
          <p:cNvSpPr txBox="1"/>
          <p:nvPr/>
        </p:nvSpPr>
        <p:spPr>
          <a:xfrm>
            <a:off x="-2806700" y="8553450"/>
            <a:ext cx="10464800" cy="11303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defRPr sz="3700"/>
            </a:lvl1pPr>
          </a:lstStyle>
          <a:p>
            <a:r>
              <a:t>Екатерина Бабич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127"/>
          <p:cNvSpPr txBox="1">
            <a:spLocks noGrp="1"/>
          </p:cNvSpPr>
          <p:nvPr>
            <p:ph type="title"/>
          </p:nvPr>
        </p:nvSpPr>
        <p:spPr>
          <a:xfrm>
            <a:off x="894079" y="519288"/>
            <a:ext cx="11216642" cy="1885246"/>
          </a:xfrm>
          <a:prstGeom prst="rect">
            <a:avLst/>
          </a:prstGeom>
        </p:spPr>
        <p:txBody>
          <a:bodyPr lIns="0" tIns="0" rIns="0" bIns="0"/>
          <a:lstStyle>
            <a:lvl1pPr defTabSz="604855">
              <a:defRPr sz="5800" b="1">
                <a:solidFill>
                  <a:srgbClr val="A61979"/>
                </a:solidFill>
              </a:defRPr>
            </a:lvl1pPr>
          </a:lstStyle>
          <a:p>
            <a:r>
              <a:t>Как обучать сотрудников?</a:t>
            </a:r>
          </a:p>
        </p:txBody>
      </p:sp>
      <p:sp>
        <p:nvSpPr>
          <p:cNvPr id="357" name="Shape 128"/>
          <p:cNvSpPr txBox="1">
            <a:spLocks noGrp="1"/>
          </p:cNvSpPr>
          <p:nvPr>
            <p:ph type="body" idx="1"/>
          </p:nvPr>
        </p:nvSpPr>
        <p:spPr>
          <a:xfrm>
            <a:off x="767644" y="1599632"/>
            <a:ext cx="11704321" cy="6948321"/>
          </a:xfrm>
          <a:prstGeom prst="rect">
            <a:avLst/>
          </a:prstGeom>
        </p:spPr>
        <p:txBody>
          <a:bodyPr lIns="0" tIns="0" rIns="0" bIns="0"/>
          <a:lstStyle/>
          <a:p>
            <a:pPr marL="564563" indent="-564563">
              <a:buSzPct val="100000"/>
              <a:buFont typeface="Arial"/>
              <a:buChar char="•"/>
              <a:defRPr sz="2800"/>
            </a:pPr>
            <a:r>
              <a:rPr dirty="0"/>
              <a:t>Изучение стандартов должности</a:t>
            </a:r>
          </a:p>
          <a:p>
            <a:pPr marL="564563" indent="-564563">
              <a:buSzPct val="100000"/>
              <a:buFont typeface="Arial"/>
              <a:buChar char="•"/>
              <a:defRPr sz="2800"/>
            </a:pPr>
            <a:r>
              <a:rPr dirty="0"/>
              <a:t>Изучение скриптов по продажам и общению с пациентами</a:t>
            </a:r>
          </a:p>
          <a:p>
            <a:pPr marL="564563" indent="-564563">
              <a:buSzPct val="100000"/>
              <a:buFont typeface="Arial"/>
              <a:buChar char="•"/>
              <a:defRPr sz="2800"/>
            </a:pPr>
            <a:r>
              <a:rPr dirty="0"/>
              <a:t>Изучение видео-курсов с КОНТРОЛЬНЫМИ ЛИСТАМИ И УПРАЖНЕНИЯМИ (Коучинговая программа для администраторов)</a:t>
            </a:r>
            <a:endParaRPr sz="2400" dirty="0"/>
          </a:p>
          <a:p>
            <a:pPr marL="564563" indent="-564563">
              <a:buSzPct val="100000"/>
              <a:buFont typeface="Arial"/>
              <a:buChar char="•"/>
              <a:defRPr sz="2800"/>
            </a:pPr>
            <a:r>
              <a:rPr dirty="0"/>
              <a:t>Изучение материалов по услугам и средствам домашнего ухода</a:t>
            </a:r>
          </a:p>
          <a:p>
            <a:pPr marL="564563" indent="-564563">
              <a:buSzPct val="100000"/>
              <a:buFont typeface="Arial"/>
              <a:buChar char="•"/>
              <a:defRPr sz="2800" b="1"/>
            </a:pPr>
            <a:r>
              <a:rPr dirty="0"/>
              <a:t>Тренинг по продажам и </a:t>
            </a:r>
            <a:r>
              <a:rPr dirty="0" smtClean="0"/>
              <a:t>сервисном</a:t>
            </a:r>
            <a:r>
              <a:rPr lang="ru-RU" dirty="0" smtClean="0"/>
              <a:t>у</a:t>
            </a:r>
            <a:r>
              <a:rPr dirty="0" smtClean="0"/>
              <a:t> </a:t>
            </a:r>
            <a:r>
              <a:rPr dirty="0"/>
              <a:t>общению</a:t>
            </a:r>
          </a:p>
        </p:txBody>
      </p:sp>
      <p:pic>
        <p:nvPicPr>
          <p:cNvPr id="358" name="image17.jpeg" descr="image1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9283" y="5223560"/>
            <a:ext cx="2354862" cy="33482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59" name="image18.jpeg" descr="image18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32467" y="5370341"/>
            <a:ext cx="2366158" cy="3348293"/>
          </a:xfrm>
          <a:prstGeom prst="rect">
            <a:avLst/>
          </a:prstGeom>
          <a:ln w="12700">
            <a:miter lim="400000"/>
          </a:ln>
        </p:spPr>
      </p:pic>
      <p:pic>
        <p:nvPicPr>
          <p:cNvPr id="360" name="image7.png" descr="image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491026" y="5228402"/>
            <a:ext cx="2651497" cy="36321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1" name="image8.png" descr="image8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399985" y="5415714"/>
            <a:ext cx="2589680" cy="33482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62" name="logo.jpg" descr="logo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545789" y="8672603"/>
            <a:ext cx="1361043" cy="1023849"/>
          </a:xfrm>
          <a:prstGeom prst="rect">
            <a:avLst/>
          </a:prstGeom>
          <a:ln w="12700">
            <a:miter lim="400000"/>
          </a:ln>
        </p:spPr>
      </p:pic>
      <p:sp>
        <p:nvSpPr>
          <p:cNvPr id="363" name="Екатерина Бабич"/>
          <p:cNvSpPr txBox="1"/>
          <p:nvPr/>
        </p:nvSpPr>
        <p:spPr>
          <a:xfrm>
            <a:off x="-3225800" y="8604250"/>
            <a:ext cx="10464800" cy="11303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defRPr sz="3400"/>
            </a:lvl1pPr>
          </a:lstStyle>
          <a:p>
            <a:r>
              <a:t>Екатерина Бабич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135"/>
          <p:cNvSpPr txBox="1"/>
          <p:nvPr/>
        </p:nvSpPr>
        <p:spPr>
          <a:xfrm>
            <a:off x="1539803" y="332545"/>
            <a:ext cx="10663489" cy="1050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6557" tIns="66557" rIns="66557" bIns="66557" anchor="ctr">
            <a:spAutoFit/>
          </a:bodyPr>
          <a:lstStyle>
            <a:lvl1pPr>
              <a:defRPr sz="6000">
                <a:solidFill>
                  <a:srgbClr val="CB2A7A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Этапы продаж</a:t>
            </a:r>
          </a:p>
        </p:txBody>
      </p:sp>
      <p:sp>
        <p:nvSpPr>
          <p:cNvPr id="366" name="Shape 136"/>
          <p:cNvSpPr txBox="1"/>
          <p:nvPr/>
        </p:nvSpPr>
        <p:spPr>
          <a:xfrm>
            <a:off x="568958" y="1535284"/>
            <a:ext cx="11995578" cy="61628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6557" tIns="66557" rIns="66557" bIns="66557">
            <a:spAutoFit/>
          </a:bodyPr>
          <a:lstStyle/>
          <a:p>
            <a:pPr marL="569360" indent="-488399" algn="l" defTabSz="1300480">
              <a:lnSpc>
                <a:spcPct val="80000"/>
              </a:lnSpc>
              <a:spcBef>
                <a:spcPts val="800"/>
              </a:spcBef>
              <a:buClr>
                <a:srgbClr val="3891A7"/>
              </a:buClr>
              <a:buSzPct val="80000"/>
              <a:buChar char="●"/>
              <a:tabLst>
                <a:tab pos="1270000" algn="l"/>
                <a:tab pos="2578100" algn="l"/>
                <a:tab pos="3873500" algn="l"/>
                <a:tab pos="5181600" algn="l"/>
                <a:tab pos="6477000" algn="l"/>
                <a:tab pos="7772400" algn="l"/>
                <a:tab pos="9080500" algn="l"/>
                <a:tab pos="10375900" algn="l"/>
                <a:tab pos="11684000" algn="l"/>
                <a:tab pos="12979400" algn="l"/>
                <a:tab pos="14274800" algn="l"/>
              </a:tabLst>
              <a:defRPr sz="2800"/>
            </a:pPr>
            <a:r>
              <a:t>Установление Контакта – установить связь и взаимопонимание с клиентом;</a:t>
            </a:r>
            <a:br/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569360" indent="-488399" algn="l" defTabSz="1300480">
              <a:lnSpc>
                <a:spcPct val="80000"/>
              </a:lnSpc>
              <a:spcBef>
                <a:spcPts val="800"/>
              </a:spcBef>
              <a:buClr>
                <a:srgbClr val="3891A7"/>
              </a:buClr>
              <a:buSzPct val="80000"/>
              <a:buChar char="●"/>
              <a:tabLst>
                <a:tab pos="1270000" algn="l"/>
                <a:tab pos="2578100" algn="l"/>
                <a:tab pos="3873500" algn="l"/>
                <a:tab pos="5181600" algn="l"/>
                <a:tab pos="6477000" algn="l"/>
                <a:tab pos="7772400" algn="l"/>
                <a:tab pos="9080500" algn="l"/>
                <a:tab pos="10375900" algn="l"/>
                <a:tab pos="11684000" algn="l"/>
                <a:tab pos="12979400" algn="l"/>
                <a:tab pos="14274800" algn="l"/>
              </a:tabLst>
              <a:defRPr sz="2800"/>
            </a:pPr>
            <a:r>
              <a:t>Интервью – распознать нужды и желания клиента;</a:t>
            </a:r>
            <a:br/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569360" indent="-488399" algn="l" defTabSz="1300480">
              <a:lnSpc>
                <a:spcPct val="80000"/>
              </a:lnSpc>
              <a:spcBef>
                <a:spcPts val="800"/>
              </a:spcBef>
              <a:buClr>
                <a:srgbClr val="3891A7"/>
              </a:buClr>
              <a:buSzPct val="80000"/>
              <a:buChar char="●"/>
              <a:tabLst>
                <a:tab pos="1270000" algn="l"/>
                <a:tab pos="2578100" algn="l"/>
                <a:tab pos="3873500" algn="l"/>
                <a:tab pos="5181600" algn="l"/>
                <a:tab pos="6477000" algn="l"/>
                <a:tab pos="7772400" algn="l"/>
                <a:tab pos="9080500" algn="l"/>
                <a:tab pos="10375900" algn="l"/>
                <a:tab pos="11684000" algn="l"/>
                <a:tab pos="12979400" algn="l"/>
                <a:tab pos="14274800" algn="l"/>
              </a:tabLst>
              <a:defRPr sz="2800"/>
            </a:pPr>
            <a:r>
              <a:t>Презентация – описать и разъяснить, продемонстрировав значение и преимущества;</a:t>
            </a:r>
            <a:br/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569360" indent="-488399" algn="l" defTabSz="1300480">
              <a:lnSpc>
                <a:spcPct val="80000"/>
              </a:lnSpc>
              <a:spcBef>
                <a:spcPts val="800"/>
              </a:spcBef>
              <a:buClr>
                <a:srgbClr val="3891A7"/>
              </a:buClr>
              <a:buSzPct val="80000"/>
              <a:buChar char="●"/>
              <a:tabLst>
                <a:tab pos="1270000" algn="l"/>
                <a:tab pos="2578100" algn="l"/>
                <a:tab pos="3873500" algn="l"/>
                <a:tab pos="5181600" algn="l"/>
                <a:tab pos="6477000" algn="l"/>
                <a:tab pos="7772400" algn="l"/>
                <a:tab pos="9080500" algn="l"/>
                <a:tab pos="10375900" algn="l"/>
                <a:tab pos="11684000" algn="l"/>
                <a:tab pos="12979400" algn="l"/>
                <a:tab pos="14274800" algn="l"/>
              </a:tabLst>
              <a:defRPr sz="2800"/>
            </a:pPr>
            <a:r>
              <a:t>Обоснование – показать, что именно предлагаемая услуга лучше всего улучшит здоровье и внешний вид;</a:t>
            </a:r>
            <a:br/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569360" indent="-488399" algn="l" defTabSz="1300480">
              <a:lnSpc>
                <a:spcPct val="80000"/>
              </a:lnSpc>
              <a:spcBef>
                <a:spcPts val="800"/>
              </a:spcBef>
              <a:buClr>
                <a:srgbClr val="3891A7"/>
              </a:buClr>
              <a:buSzPct val="80000"/>
              <a:buChar char="●"/>
              <a:tabLst>
                <a:tab pos="1270000" algn="l"/>
                <a:tab pos="2578100" algn="l"/>
                <a:tab pos="3873500" algn="l"/>
                <a:tab pos="5181600" algn="l"/>
                <a:tab pos="6477000" algn="l"/>
                <a:tab pos="7772400" algn="l"/>
                <a:tab pos="9080500" algn="l"/>
                <a:tab pos="10375900" algn="l"/>
                <a:tab pos="11684000" algn="l"/>
                <a:tab pos="12979400" algn="l"/>
                <a:tab pos="14274800" algn="l"/>
              </a:tabLst>
              <a:defRPr sz="2800"/>
            </a:pPr>
            <a:r>
              <a:t>Переговоры – устранить моменты, мешающие клиенту прийти к решению и принять ваши рекомендации;</a:t>
            </a:r>
            <a:br/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569360" indent="-488399" algn="l" defTabSz="1300480">
              <a:lnSpc>
                <a:spcPct val="80000"/>
              </a:lnSpc>
              <a:spcBef>
                <a:spcPts val="800"/>
              </a:spcBef>
              <a:buClr>
                <a:srgbClr val="3891A7"/>
              </a:buClr>
              <a:buSzPct val="80000"/>
              <a:buChar char="●"/>
              <a:tabLst>
                <a:tab pos="1270000" algn="l"/>
                <a:tab pos="2578100" algn="l"/>
                <a:tab pos="3873500" algn="l"/>
                <a:tab pos="5181600" algn="l"/>
                <a:tab pos="6477000" algn="l"/>
                <a:tab pos="7772400" algn="l"/>
                <a:tab pos="9080500" algn="l"/>
                <a:tab pos="10375900" algn="l"/>
                <a:tab pos="11684000" algn="l"/>
                <a:tab pos="12979400" algn="l"/>
                <a:tab pos="14274800" algn="l"/>
              </a:tabLst>
              <a:defRPr sz="2800"/>
            </a:pPr>
            <a:r>
              <a:t>Закрытие – помощь пациенту/клиенту в принятии окончательного решения и получение от него согласия.</a:t>
            </a:r>
          </a:p>
        </p:txBody>
      </p:sp>
      <p:sp>
        <p:nvSpPr>
          <p:cNvPr id="367" name="Екатерина Бабич"/>
          <p:cNvSpPr txBox="1"/>
          <p:nvPr/>
        </p:nvSpPr>
        <p:spPr>
          <a:xfrm>
            <a:off x="-2921000" y="8477250"/>
            <a:ext cx="10464800" cy="11303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defRPr sz="3700"/>
            </a:lvl1pPr>
          </a:lstStyle>
          <a:p>
            <a:r>
              <a:t>Екатерина Бабич</a:t>
            </a:r>
          </a:p>
        </p:txBody>
      </p:sp>
      <p:pic>
        <p:nvPicPr>
          <p:cNvPr id="368" name="logo.jpg" descr="log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09189" y="7975348"/>
            <a:ext cx="2017811" cy="15179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Екатерина Бабич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7500">
                <a:solidFill>
                  <a:srgbClr val="CB2A7A"/>
                </a:solidFill>
              </a:defRPr>
            </a:lvl1pPr>
          </a:lstStyle>
          <a:p>
            <a:r>
              <a:t>Екатерина Бабич</a:t>
            </a:r>
          </a:p>
        </p:txBody>
      </p:sp>
      <p:sp>
        <p:nvSpPr>
          <p:cNvPr id="267" name="Родом из Москвы…"/>
          <p:cNvSpPr txBox="1">
            <a:spLocks noGrp="1"/>
          </p:cNvSpPr>
          <p:nvPr>
            <p:ph type="body" sz="half" idx="1"/>
          </p:nvPr>
        </p:nvSpPr>
        <p:spPr>
          <a:xfrm>
            <a:off x="888999" y="1666648"/>
            <a:ext cx="7418538" cy="6420303"/>
          </a:xfrm>
          <a:prstGeom prst="rect">
            <a:avLst/>
          </a:prstGeom>
        </p:spPr>
        <p:txBody>
          <a:bodyPr/>
          <a:lstStyle/>
          <a:p>
            <a:pPr marL="444498" indent="-444498">
              <a:spcBef>
                <a:spcPts val="200"/>
              </a:spcBef>
              <a:defRPr sz="2500"/>
            </a:pPr>
            <a:r>
              <a:t>Родом из Москвы</a:t>
            </a:r>
          </a:p>
          <a:p>
            <a:pPr marL="444498" indent="-444498">
              <a:spcBef>
                <a:spcPts val="200"/>
              </a:spcBef>
              <a:defRPr sz="2500"/>
            </a:pPr>
            <a:r>
              <a:t>В Алматы живу 1,5 года</a:t>
            </a:r>
          </a:p>
          <a:p>
            <a:pPr marL="444498" indent="-444498">
              <a:spcBef>
                <a:spcPts val="200"/>
              </a:spcBef>
              <a:defRPr sz="2500"/>
            </a:pPr>
            <a:r>
              <a:t>Основатель и владелец студии «Krasnoe Yabloko» Москва, Алматы</a:t>
            </a:r>
          </a:p>
          <a:p>
            <a:pPr marL="444498" indent="-444498">
              <a:spcBef>
                <a:spcPts val="200"/>
              </a:spcBef>
              <a:defRPr sz="2500"/>
            </a:pPr>
            <a:r>
              <a:t>4 студии в Москве, 2 студии в Алматы</a:t>
            </a:r>
          </a:p>
          <a:p>
            <a:pPr marL="444498" indent="-444498">
              <a:spcBef>
                <a:spcPts val="200"/>
              </a:spcBef>
              <a:defRPr sz="2500"/>
            </a:pPr>
            <a:r>
              <a:t>6 лет работы в Beauty Business</a:t>
            </a:r>
          </a:p>
          <a:p>
            <a:pPr marL="444498" indent="-444498">
              <a:spcBef>
                <a:spcPts val="200"/>
              </a:spcBef>
              <a:defRPr sz="2500"/>
            </a:pPr>
            <a:r>
              <a:t>Более 200 сотрудников</a:t>
            </a:r>
          </a:p>
          <a:p>
            <a:pPr marL="444498" indent="-444498">
              <a:spcBef>
                <a:spcPts val="200"/>
              </a:spcBef>
              <a:defRPr sz="2500"/>
            </a:pPr>
            <a:r>
              <a:t>Более 6000 клиентов каждый месяц</a:t>
            </a:r>
          </a:p>
          <a:p>
            <a:pPr marL="444498" indent="-444498">
              <a:spcBef>
                <a:spcPts val="200"/>
              </a:spcBef>
              <a:defRPr sz="2500"/>
            </a:pPr>
            <a:r>
              <a:t>Основатель площадки для руководителей индустрии красоты BB Community</a:t>
            </a:r>
          </a:p>
          <a:p>
            <a:pPr marL="444498" indent="-444498">
              <a:spcBef>
                <a:spcPts val="200"/>
              </a:spcBef>
              <a:defRPr sz="2500"/>
            </a:pPr>
            <a:r>
              <a:t>Член Ассоциации Индустрии Красоты</a:t>
            </a:r>
          </a:p>
        </p:txBody>
      </p:sp>
      <p:sp>
        <p:nvSpPr>
          <p:cNvPr id="268" name="Екатерина Бабич"/>
          <p:cNvSpPr txBox="1"/>
          <p:nvPr/>
        </p:nvSpPr>
        <p:spPr>
          <a:xfrm>
            <a:off x="-3225800" y="8604250"/>
            <a:ext cx="10464800" cy="11303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defRPr sz="3400"/>
            </a:lvl1pPr>
          </a:lstStyle>
          <a:p>
            <a:r>
              <a:t>Екатерина Бабич</a:t>
            </a:r>
          </a:p>
        </p:txBody>
      </p:sp>
      <p:pic>
        <p:nvPicPr>
          <p:cNvPr id="269" name="logo.jpg" descr="log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56889" y="8380503"/>
            <a:ext cx="1361043" cy="10238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Снимок экрана 2018-08-18 в 12.50.07.png" descr="Снимок экрана 2018-08-18 в 12.50.0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08950" y="2343150"/>
            <a:ext cx="4559300" cy="5664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Заголовок 1"/>
          <p:cNvSpPr txBox="1">
            <a:spLocks noGrp="1"/>
          </p:cNvSpPr>
          <p:nvPr>
            <p:ph type="title"/>
          </p:nvPr>
        </p:nvSpPr>
        <p:spPr>
          <a:xfrm>
            <a:off x="952500" y="3797300"/>
            <a:ext cx="11099800" cy="2159000"/>
          </a:xfrm>
          <a:prstGeom prst="rect">
            <a:avLst/>
          </a:prstGeom>
        </p:spPr>
        <p:txBody>
          <a:bodyPr/>
          <a:lstStyle>
            <a:lvl1pPr defTabSz="784836">
              <a:defRPr sz="3700">
                <a:solidFill>
                  <a:srgbClr val="CB2A7A"/>
                </a:solidFill>
              </a:defRPr>
            </a:lvl1pPr>
          </a:lstStyle>
          <a:p>
            <a:r>
              <a:t>Хотите повысить мотивацию администраторов и специалистов продавать? Хотите НАУЧИТЬ ИХ ПРОДАВАТЬ?</a:t>
            </a:r>
          </a:p>
        </p:txBody>
      </p:sp>
      <p:pic>
        <p:nvPicPr>
          <p:cNvPr id="371" name="logo.jpg" descr="log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09189" y="7975348"/>
            <a:ext cx="2017811" cy="1517905"/>
          </a:xfrm>
          <a:prstGeom prst="rect">
            <a:avLst/>
          </a:prstGeom>
          <a:ln w="12700">
            <a:miter lim="400000"/>
          </a:ln>
        </p:spPr>
      </p:pic>
      <p:sp>
        <p:nvSpPr>
          <p:cNvPr id="372" name="Екатерина Бабич"/>
          <p:cNvSpPr txBox="1"/>
          <p:nvPr/>
        </p:nvSpPr>
        <p:spPr>
          <a:xfrm>
            <a:off x="-2921000" y="8477250"/>
            <a:ext cx="10464800" cy="11303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defRPr sz="3700"/>
            </a:lvl1pPr>
          </a:lstStyle>
          <a:p>
            <a:r>
              <a:t>Екатерина Бабич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hape 128"/>
          <p:cNvSpPr txBox="1"/>
          <p:nvPr/>
        </p:nvSpPr>
        <p:spPr>
          <a:xfrm>
            <a:off x="195377" y="1292397"/>
            <a:ext cx="12445533" cy="4378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65021" tIns="65021" rIns="65021" bIns="65021">
            <a:spAutoFit/>
          </a:bodyPr>
          <a:lstStyle/>
          <a:p>
            <a:pPr defTabSz="1300480">
              <a:defRPr sz="6400">
                <a:solidFill>
                  <a:srgbClr val="CB2A7A"/>
                </a:solidFill>
              </a:defRPr>
            </a:pPr>
            <a:r>
              <a:rPr dirty="0"/>
              <a:t>Решение для администраторов– коучинговая программа</a:t>
            </a:r>
            <a:r>
              <a:rPr sz="7400" dirty="0"/>
              <a:t> </a:t>
            </a:r>
            <a:r>
              <a:rPr dirty="0" smtClean="0"/>
              <a:t> </a:t>
            </a:r>
            <a:endParaRPr dirty="0"/>
          </a:p>
          <a:p>
            <a:pPr defTabSz="1300480">
              <a:defRPr sz="7400">
                <a:solidFill>
                  <a:srgbClr val="CB2A7A"/>
                </a:solidFill>
              </a:defRPr>
            </a:pPr>
            <a:r>
              <a:rPr dirty="0">
                <a:solidFill>
                  <a:srgbClr val="008000"/>
                </a:solidFill>
              </a:rPr>
              <a:t>«Администратор под ключ»</a:t>
            </a:r>
          </a:p>
        </p:txBody>
      </p:sp>
      <p:sp>
        <p:nvSpPr>
          <p:cNvPr id="377" name="Екатерина Бабич"/>
          <p:cNvSpPr txBox="1"/>
          <p:nvPr/>
        </p:nvSpPr>
        <p:spPr>
          <a:xfrm>
            <a:off x="-2921000" y="8477250"/>
            <a:ext cx="10464800" cy="11303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defRPr sz="3700"/>
            </a:lvl1pPr>
          </a:lstStyle>
          <a:p>
            <a:r>
              <a:t>Екатерина Бабич</a:t>
            </a:r>
          </a:p>
        </p:txBody>
      </p:sp>
      <p:pic>
        <p:nvPicPr>
          <p:cNvPr id="378" name="logo.jpg" descr="log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09189" y="7975348"/>
            <a:ext cx="2017811" cy="151790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816343" y="6536403"/>
            <a:ext cx="11270071" cy="6873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1300480">
              <a:tabLst>
                <a:tab pos="622300" algn="l"/>
                <a:tab pos="1257300" algn="l"/>
                <a:tab pos="1905000" algn="l"/>
                <a:tab pos="2540000" algn="l"/>
                <a:tab pos="3175000" algn="l"/>
                <a:tab pos="3822700" algn="l"/>
                <a:tab pos="4457700" algn="l"/>
                <a:tab pos="5092700" algn="l"/>
                <a:tab pos="5740400" algn="l"/>
                <a:tab pos="6375400" algn="l"/>
                <a:tab pos="7023100" algn="l"/>
                <a:tab pos="7658100" algn="l"/>
                <a:tab pos="8280400" algn="l"/>
                <a:tab pos="8940800" algn="l"/>
                <a:tab pos="9563100" algn="l"/>
                <a:tab pos="10198100" algn="l"/>
                <a:tab pos="10845800" algn="l"/>
                <a:tab pos="11480800" algn="l"/>
                <a:tab pos="12128500" algn="l"/>
                <a:tab pos="12763500" algn="l"/>
              </a:tabLst>
              <a:defRPr sz="3800" b="1">
                <a:solidFill>
                  <a:srgbClr val="CC0066"/>
                </a:solidFill>
              </a:defRPr>
            </a:pPr>
            <a:r>
              <a:rPr lang="fi-FI" dirty="0" err="1"/>
              <a:t>Вместо</a:t>
            </a:r>
            <a:r>
              <a:rPr lang="fi-FI" dirty="0"/>
              <a:t> </a:t>
            </a:r>
            <a:r>
              <a:rPr lang="ru-RU" dirty="0" smtClean="0"/>
              <a:t>1</a:t>
            </a:r>
            <a:r>
              <a:rPr lang="fi-FI" dirty="0" smtClean="0"/>
              <a:t>50 </a:t>
            </a:r>
            <a:r>
              <a:rPr lang="fi-FI" dirty="0"/>
              <a:t>000, </a:t>
            </a:r>
            <a:r>
              <a:rPr lang="fi-FI" dirty="0" err="1"/>
              <a:t>всего</a:t>
            </a:r>
            <a:r>
              <a:rPr lang="fi-FI" dirty="0"/>
              <a:t> </a:t>
            </a:r>
            <a:r>
              <a:rPr lang="ru-RU" dirty="0" smtClean="0"/>
              <a:t>120 0</a:t>
            </a:r>
            <a:r>
              <a:rPr lang="fi-FI" dirty="0" smtClean="0"/>
              <a:t>0</a:t>
            </a:r>
            <a:r>
              <a:rPr lang="ru-RU" dirty="0" smtClean="0"/>
              <a:t>0</a:t>
            </a:r>
            <a:r>
              <a:rPr lang="fi-FI" dirty="0" smtClean="0"/>
              <a:t> </a:t>
            </a:r>
            <a:r>
              <a:rPr lang="fi-FI" dirty="0" err="1"/>
              <a:t>тенге</a:t>
            </a:r>
            <a:endParaRPr lang="fi-FI" dirty="0"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121"/>
          <p:cNvSpPr txBox="1">
            <a:spLocks noGrp="1"/>
          </p:cNvSpPr>
          <p:nvPr>
            <p:ph type="title" idx="4294967295"/>
          </p:nvPr>
        </p:nvSpPr>
        <p:spPr>
          <a:xfrm>
            <a:off x="869774" y="3340629"/>
            <a:ext cx="11704322" cy="1625614"/>
          </a:xfrm>
          <a:prstGeom prst="rect">
            <a:avLst/>
          </a:prstGeom>
        </p:spPr>
        <p:txBody>
          <a:bodyPr lIns="0" tIns="0" rIns="0" bIns="0" anchor="t"/>
          <a:lstStyle/>
          <a:p>
            <a:pPr defTabSz="390990">
              <a:defRPr sz="3036">
                <a:solidFill>
                  <a:srgbClr val="CC0066"/>
                </a:solidFill>
                <a:effectLst>
                  <a:outerShdw blurRad="26289" dist="23397" dir="2700000" rotWithShape="0">
                    <a:srgbClr val="C0C0C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t>Как расширить воронку продаж и получать больше дохода каждый день?</a:t>
            </a:r>
          </a:p>
          <a:p>
            <a:pPr defTabSz="390990">
              <a:defRPr sz="3036">
                <a:solidFill>
                  <a:srgbClr val="CC0066"/>
                </a:solidFill>
                <a:effectLst>
                  <a:outerShdw blurRad="26289" dist="23397" dir="2700000" rotWithShape="0">
                    <a:srgbClr val="C0C0C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t>Решение - усиливать продвижение!</a:t>
            </a:r>
          </a:p>
        </p:txBody>
      </p:sp>
      <p:pic>
        <p:nvPicPr>
          <p:cNvPr id="381" name="logo.jpg" descr="log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56889" y="8380503"/>
            <a:ext cx="1361043" cy="1023849"/>
          </a:xfrm>
          <a:prstGeom prst="rect">
            <a:avLst/>
          </a:prstGeom>
          <a:ln w="12700">
            <a:miter lim="400000"/>
          </a:ln>
        </p:spPr>
      </p:pic>
      <p:sp>
        <p:nvSpPr>
          <p:cNvPr id="382" name="Екатерина Бабич"/>
          <p:cNvSpPr txBox="1"/>
          <p:nvPr/>
        </p:nvSpPr>
        <p:spPr>
          <a:xfrm>
            <a:off x="-3225800" y="8604250"/>
            <a:ext cx="10464800" cy="11303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defRPr sz="3400"/>
            </a:lvl1pPr>
          </a:lstStyle>
          <a:p>
            <a:r>
              <a:t>Екатерина Бабич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289"/>
          <p:cNvSpPr txBox="1"/>
          <p:nvPr/>
        </p:nvSpPr>
        <p:spPr>
          <a:xfrm>
            <a:off x="-181187" y="1652409"/>
            <a:ext cx="13004802" cy="855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1300480">
              <a:tabLst>
                <a:tab pos="622300" algn="l"/>
                <a:tab pos="1257300" algn="l"/>
                <a:tab pos="1905000" algn="l"/>
                <a:tab pos="2540000" algn="l"/>
                <a:tab pos="3175000" algn="l"/>
                <a:tab pos="3822700" algn="l"/>
                <a:tab pos="4457700" algn="l"/>
                <a:tab pos="5092700" algn="l"/>
                <a:tab pos="5740400" algn="l"/>
                <a:tab pos="6375400" algn="l"/>
                <a:tab pos="7023100" algn="l"/>
                <a:tab pos="7658100" algn="l"/>
                <a:tab pos="8280400" algn="l"/>
                <a:tab pos="8940800" algn="l"/>
                <a:tab pos="9563100" algn="l"/>
                <a:tab pos="10198100" algn="l"/>
                <a:tab pos="10845800" algn="l"/>
                <a:tab pos="11480800" algn="l"/>
                <a:tab pos="12128500" algn="l"/>
                <a:tab pos="12763500" algn="l"/>
              </a:tabLst>
              <a:defRPr sz="5600" b="1">
                <a:solidFill>
                  <a:srgbClr val="CB2A7A"/>
                </a:solidFill>
              </a:defRPr>
            </a:lvl1pPr>
          </a:lstStyle>
          <a:p>
            <a:r>
              <a:t>5P в салонном бизнесе</a:t>
            </a:r>
          </a:p>
        </p:txBody>
      </p:sp>
      <p:sp>
        <p:nvSpPr>
          <p:cNvPr id="385" name="Екатерина Бабич"/>
          <p:cNvSpPr txBox="1"/>
          <p:nvPr/>
        </p:nvSpPr>
        <p:spPr>
          <a:xfrm>
            <a:off x="-2921000" y="8477250"/>
            <a:ext cx="10464800" cy="11303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defRPr sz="3700"/>
            </a:lvl1pPr>
          </a:lstStyle>
          <a:p>
            <a:r>
              <a:t>Екатерина Бабич</a:t>
            </a:r>
          </a:p>
        </p:txBody>
      </p:sp>
      <p:pic>
        <p:nvPicPr>
          <p:cNvPr id="386" name="logo.jpg" descr="log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09189" y="7975348"/>
            <a:ext cx="2017811" cy="1517905"/>
          </a:xfrm>
          <a:prstGeom prst="rect">
            <a:avLst/>
          </a:prstGeom>
          <a:ln w="12700">
            <a:miter lim="400000"/>
          </a:ln>
        </p:spPr>
      </p:pic>
      <p:pic>
        <p:nvPicPr>
          <p:cNvPr id="387" name="model-marketing-miks-5p.jpg" descr="model-marketing-miks-5p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86200" y="3160358"/>
            <a:ext cx="5717248" cy="46646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135"/>
          <p:cNvSpPr txBox="1"/>
          <p:nvPr/>
        </p:nvSpPr>
        <p:spPr>
          <a:xfrm>
            <a:off x="1539803" y="332545"/>
            <a:ext cx="10663488" cy="1050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6557" tIns="66557" rIns="66557" bIns="66557" anchor="ctr">
            <a:spAutoFit/>
          </a:bodyPr>
          <a:lstStyle>
            <a:lvl1pPr>
              <a:defRPr sz="6000">
                <a:solidFill>
                  <a:srgbClr val="CB2A7A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Placement</a:t>
            </a:r>
          </a:p>
        </p:txBody>
      </p:sp>
      <p:sp>
        <p:nvSpPr>
          <p:cNvPr id="390" name="Shape 136"/>
          <p:cNvSpPr txBox="1"/>
          <p:nvPr/>
        </p:nvSpPr>
        <p:spPr>
          <a:xfrm>
            <a:off x="504611" y="2297284"/>
            <a:ext cx="11995578" cy="19020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6557" tIns="66557" rIns="66557" bIns="66557">
            <a:spAutoFit/>
          </a:bodyPr>
          <a:lstStyle/>
          <a:p>
            <a:pPr marL="388936" indent="-388936" algn="l" defTabSz="1300480">
              <a:lnSpc>
                <a:spcPct val="80000"/>
              </a:lnSpc>
              <a:spcBef>
                <a:spcPts val="800"/>
              </a:spcBef>
              <a:buSzPct val="50000"/>
              <a:buBlip>
                <a:blip r:embed="rId2"/>
              </a:buBlip>
              <a:tabLst>
                <a:tab pos="1270000" algn="l"/>
                <a:tab pos="2578100" algn="l"/>
                <a:tab pos="3873500" algn="l"/>
                <a:tab pos="5181600" algn="l"/>
                <a:tab pos="6477000" algn="l"/>
                <a:tab pos="7772400" algn="l"/>
                <a:tab pos="9080500" algn="l"/>
                <a:tab pos="10375900" algn="l"/>
                <a:tab pos="11684000" algn="l"/>
                <a:tab pos="12979400" algn="l"/>
                <a:tab pos="14274800" algn="l"/>
              </a:tabLst>
              <a:defRPr sz="2800"/>
            </a:pPr>
            <a:r>
              <a:t>Высокая проходимость</a:t>
            </a:r>
          </a:p>
          <a:p>
            <a:pPr marL="388936" indent="-388936" algn="l" defTabSz="1300480">
              <a:lnSpc>
                <a:spcPct val="80000"/>
              </a:lnSpc>
              <a:spcBef>
                <a:spcPts val="800"/>
              </a:spcBef>
              <a:buSzPct val="50000"/>
              <a:buBlip>
                <a:blip r:embed="rId2"/>
              </a:buBlip>
              <a:tabLst>
                <a:tab pos="1270000" algn="l"/>
                <a:tab pos="2578100" algn="l"/>
                <a:tab pos="3873500" algn="l"/>
                <a:tab pos="5181600" algn="l"/>
                <a:tab pos="6477000" algn="l"/>
                <a:tab pos="7772400" algn="l"/>
                <a:tab pos="9080500" algn="l"/>
                <a:tab pos="10375900" algn="l"/>
                <a:tab pos="11684000" algn="l"/>
                <a:tab pos="12979400" algn="l"/>
                <a:tab pos="14274800" algn="l"/>
              </a:tabLst>
              <a:defRPr sz="2800"/>
            </a:pPr>
            <a:r>
              <a:t>Видимость </a:t>
            </a:r>
          </a:p>
          <a:p>
            <a:pPr marL="388936" indent="-388936" algn="l" defTabSz="1300480">
              <a:lnSpc>
                <a:spcPct val="80000"/>
              </a:lnSpc>
              <a:spcBef>
                <a:spcPts val="800"/>
              </a:spcBef>
              <a:buSzPct val="50000"/>
              <a:buBlip>
                <a:blip r:embed="rId2"/>
              </a:buBlip>
              <a:tabLst>
                <a:tab pos="1270000" algn="l"/>
                <a:tab pos="2578100" algn="l"/>
                <a:tab pos="3873500" algn="l"/>
                <a:tab pos="5181600" algn="l"/>
                <a:tab pos="6477000" algn="l"/>
                <a:tab pos="7772400" algn="l"/>
                <a:tab pos="9080500" algn="l"/>
                <a:tab pos="10375900" algn="l"/>
                <a:tab pos="11684000" algn="l"/>
                <a:tab pos="12979400" algn="l"/>
                <a:tab pos="14274800" algn="l"/>
              </a:tabLst>
              <a:defRPr sz="2800"/>
            </a:pPr>
            <a:r>
              <a:t>Внешняя привлекательность</a:t>
            </a:r>
          </a:p>
          <a:p>
            <a:pPr marL="388936" indent="-388936" algn="l" defTabSz="1300480">
              <a:lnSpc>
                <a:spcPct val="80000"/>
              </a:lnSpc>
              <a:spcBef>
                <a:spcPts val="800"/>
              </a:spcBef>
              <a:buSzPct val="50000"/>
              <a:buBlip>
                <a:blip r:embed="rId2"/>
              </a:buBlip>
              <a:tabLst>
                <a:tab pos="1270000" algn="l"/>
                <a:tab pos="2578100" algn="l"/>
                <a:tab pos="3873500" algn="l"/>
                <a:tab pos="5181600" algn="l"/>
                <a:tab pos="6477000" algn="l"/>
                <a:tab pos="7772400" algn="l"/>
                <a:tab pos="9080500" algn="l"/>
                <a:tab pos="10375900" algn="l"/>
                <a:tab pos="11684000" algn="l"/>
                <a:tab pos="12979400" algn="l"/>
                <a:tab pos="14274800" algn="l"/>
              </a:tabLst>
              <a:defRPr sz="2800"/>
            </a:pPr>
            <a:r>
              <a:t>Доступная для своей ЦА</a:t>
            </a:r>
          </a:p>
        </p:txBody>
      </p:sp>
      <p:sp>
        <p:nvSpPr>
          <p:cNvPr id="391" name="Екатерина Бабич"/>
          <p:cNvSpPr txBox="1"/>
          <p:nvPr/>
        </p:nvSpPr>
        <p:spPr>
          <a:xfrm>
            <a:off x="-2921000" y="8477250"/>
            <a:ext cx="10464800" cy="11303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defRPr sz="3700"/>
            </a:lvl1pPr>
          </a:lstStyle>
          <a:p>
            <a:r>
              <a:t>Екатерина Бабич</a:t>
            </a:r>
          </a:p>
        </p:txBody>
      </p:sp>
      <p:pic>
        <p:nvPicPr>
          <p:cNvPr id="392" name="logo.jpg" descr="logo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809189" y="7975348"/>
            <a:ext cx="2017811" cy="1517905"/>
          </a:xfrm>
          <a:prstGeom prst="rect">
            <a:avLst/>
          </a:prstGeom>
          <a:ln w="12700">
            <a:miter lim="400000"/>
          </a:ln>
        </p:spPr>
      </p:pic>
      <p:pic>
        <p:nvPicPr>
          <p:cNvPr id="393" name="Снимок экрана 2018-08-18 в 14.52.49.png" descr="Снимок экрана 2018-08-18 в 14.52.4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18400" y="2456851"/>
            <a:ext cx="4775200" cy="44450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hape 135"/>
          <p:cNvSpPr txBox="1"/>
          <p:nvPr/>
        </p:nvSpPr>
        <p:spPr>
          <a:xfrm>
            <a:off x="1539803" y="332545"/>
            <a:ext cx="10663488" cy="1050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6557" tIns="66557" rIns="66557" bIns="66557" anchor="ctr">
            <a:spAutoFit/>
          </a:bodyPr>
          <a:lstStyle>
            <a:lvl1pPr>
              <a:defRPr sz="6000">
                <a:solidFill>
                  <a:srgbClr val="CB2A7A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Price</a:t>
            </a:r>
          </a:p>
        </p:txBody>
      </p:sp>
      <p:sp>
        <p:nvSpPr>
          <p:cNvPr id="396" name="Shape 136"/>
          <p:cNvSpPr txBox="1"/>
          <p:nvPr/>
        </p:nvSpPr>
        <p:spPr>
          <a:xfrm>
            <a:off x="504611" y="1586087"/>
            <a:ext cx="11995578" cy="902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6557" tIns="66557" rIns="66557" bIns="66557">
            <a:spAutoFit/>
          </a:bodyPr>
          <a:lstStyle>
            <a:lvl1pPr marL="388936" indent="-388936" algn="l" defTabSz="1300480">
              <a:lnSpc>
                <a:spcPct val="80000"/>
              </a:lnSpc>
              <a:spcBef>
                <a:spcPts val="800"/>
              </a:spcBef>
              <a:buSzPct val="50000"/>
              <a:buBlip>
                <a:blip r:embed="rId2"/>
              </a:buBlip>
              <a:tabLst>
                <a:tab pos="1270000" algn="l"/>
                <a:tab pos="2578100" algn="l"/>
                <a:tab pos="3873500" algn="l"/>
                <a:tab pos="5181600" algn="l"/>
                <a:tab pos="6477000" algn="l"/>
                <a:tab pos="7772400" algn="l"/>
                <a:tab pos="9080500" algn="l"/>
                <a:tab pos="10375900" algn="l"/>
                <a:tab pos="11684000" algn="l"/>
                <a:tab pos="12979400" algn="l"/>
                <a:tab pos="14274800" algn="l"/>
              </a:tabLst>
              <a:defRPr sz="2800"/>
            </a:lvl1pPr>
          </a:lstStyle>
          <a:p>
            <a:r>
              <a:t>Самое главное - определить свою ЦА и составить ценовую политику, ориентированную на вашу ЦА</a:t>
            </a:r>
          </a:p>
        </p:txBody>
      </p:sp>
      <p:sp>
        <p:nvSpPr>
          <p:cNvPr id="397" name="Екатерина Бабич"/>
          <p:cNvSpPr txBox="1"/>
          <p:nvPr/>
        </p:nvSpPr>
        <p:spPr>
          <a:xfrm>
            <a:off x="-2921000" y="8477250"/>
            <a:ext cx="10464800" cy="11303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defRPr sz="3700"/>
            </a:lvl1pPr>
          </a:lstStyle>
          <a:p>
            <a:r>
              <a:t>Екатерина Бабич</a:t>
            </a:r>
          </a:p>
        </p:txBody>
      </p:sp>
      <p:pic>
        <p:nvPicPr>
          <p:cNvPr id="398" name="logo.jpg" descr="logo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809189" y="7975348"/>
            <a:ext cx="2017811" cy="1517905"/>
          </a:xfrm>
          <a:prstGeom prst="rect">
            <a:avLst/>
          </a:prstGeom>
          <a:ln w="12700">
            <a:miter lim="400000"/>
          </a:ln>
        </p:spPr>
      </p:pic>
      <p:pic>
        <p:nvPicPr>
          <p:cNvPr id="399" name="Снимок экрана 2018-08-18 в 14.48.40.png" descr="Снимок экрана 2018-08-18 в 14.48.4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90950" y="2691206"/>
            <a:ext cx="5727700" cy="57023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135"/>
          <p:cNvSpPr txBox="1"/>
          <p:nvPr/>
        </p:nvSpPr>
        <p:spPr>
          <a:xfrm>
            <a:off x="1539803" y="332545"/>
            <a:ext cx="10663488" cy="1050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6557" tIns="66557" rIns="66557" bIns="66557" anchor="ctr">
            <a:spAutoFit/>
          </a:bodyPr>
          <a:lstStyle>
            <a:lvl1pPr>
              <a:defRPr sz="6000">
                <a:solidFill>
                  <a:srgbClr val="CB2A7A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Product</a:t>
            </a:r>
          </a:p>
        </p:txBody>
      </p:sp>
      <p:sp>
        <p:nvSpPr>
          <p:cNvPr id="402" name="Shape 136"/>
          <p:cNvSpPr txBox="1"/>
          <p:nvPr/>
        </p:nvSpPr>
        <p:spPr>
          <a:xfrm>
            <a:off x="504611" y="1586086"/>
            <a:ext cx="11995578" cy="13514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6557" tIns="66557" rIns="66557" bIns="66557">
            <a:spAutoFit/>
          </a:bodyPr>
          <a:lstStyle/>
          <a:p>
            <a:pPr marL="388936" indent="-388936" algn="l" defTabSz="1300480">
              <a:lnSpc>
                <a:spcPct val="80000"/>
              </a:lnSpc>
              <a:spcBef>
                <a:spcPts val="800"/>
              </a:spcBef>
              <a:buSzPct val="50000"/>
              <a:buBlip>
                <a:blip r:embed="rId2"/>
              </a:buBlip>
              <a:tabLst>
                <a:tab pos="1270000" algn="l"/>
                <a:tab pos="2578100" algn="l"/>
                <a:tab pos="3873500" algn="l"/>
                <a:tab pos="5181600" algn="l"/>
                <a:tab pos="6477000" algn="l"/>
                <a:tab pos="7772400" algn="l"/>
                <a:tab pos="9080500" algn="l"/>
                <a:tab pos="10375900" algn="l"/>
                <a:tab pos="11684000" algn="l"/>
                <a:tab pos="12979400" algn="l"/>
                <a:tab pos="14274800" algn="l"/>
              </a:tabLst>
              <a:defRPr sz="2800"/>
            </a:pPr>
            <a:r>
              <a:t>Определите, что НА САМОМ ДЕЛЕ вы продаете.</a:t>
            </a:r>
          </a:p>
          <a:p>
            <a:pPr marL="388936" indent="-388936" algn="l" defTabSz="1300480">
              <a:lnSpc>
                <a:spcPct val="80000"/>
              </a:lnSpc>
              <a:spcBef>
                <a:spcPts val="800"/>
              </a:spcBef>
              <a:buSzPct val="50000"/>
              <a:buBlip>
                <a:blip r:embed="rId2"/>
              </a:buBlip>
              <a:tabLst>
                <a:tab pos="1270000" algn="l"/>
                <a:tab pos="2578100" algn="l"/>
                <a:tab pos="3873500" algn="l"/>
                <a:tab pos="5181600" algn="l"/>
                <a:tab pos="6477000" algn="l"/>
                <a:tab pos="7772400" algn="l"/>
                <a:tab pos="9080500" algn="l"/>
                <a:tab pos="10375900" algn="l"/>
                <a:tab pos="11684000" algn="l"/>
                <a:tab pos="12979400" algn="l"/>
                <a:tab pos="14274800" algn="l"/>
              </a:tabLst>
              <a:defRPr sz="2800"/>
            </a:pPr>
            <a:r>
              <a:t>Выводите свои основные позиции и внедряйте «фишки», которые будут отличать вас от конкурентов.</a:t>
            </a:r>
          </a:p>
        </p:txBody>
      </p:sp>
      <p:sp>
        <p:nvSpPr>
          <p:cNvPr id="403" name="Екатерина Бабич"/>
          <p:cNvSpPr txBox="1"/>
          <p:nvPr/>
        </p:nvSpPr>
        <p:spPr>
          <a:xfrm>
            <a:off x="-2921000" y="8477250"/>
            <a:ext cx="10464800" cy="11303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defRPr sz="3700"/>
            </a:lvl1pPr>
          </a:lstStyle>
          <a:p>
            <a:r>
              <a:t>Екатерина Бабич</a:t>
            </a:r>
          </a:p>
        </p:txBody>
      </p:sp>
      <p:pic>
        <p:nvPicPr>
          <p:cNvPr id="404" name="logo.jpg" descr="logo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809189" y="7975348"/>
            <a:ext cx="2017811" cy="1517905"/>
          </a:xfrm>
          <a:prstGeom prst="rect">
            <a:avLst/>
          </a:prstGeom>
          <a:ln w="12700">
            <a:miter lim="400000"/>
          </a:ln>
        </p:spPr>
      </p:pic>
      <p:pic>
        <p:nvPicPr>
          <p:cNvPr id="405" name="Снимок экрана 2018-08-18 в 14.53.18.png" descr="Снимок экрана 2018-08-18 в 14.53.1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46550" y="3385372"/>
            <a:ext cx="5058692" cy="50474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Shape 135"/>
          <p:cNvSpPr txBox="1"/>
          <p:nvPr/>
        </p:nvSpPr>
        <p:spPr>
          <a:xfrm>
            <a:off x="1539803" y="332545"/>
            <a:ext cx="10663488" cy="1050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6557" tIns="66557" rIns="66557" bIns="66557" anchor="ctr">
            <a:spAutoFit/>
          </a:bodyPr>
          <a:lstStyle>
            <a:lvl1pPr>
              <a:defRPr sz="6000">
                <a:solidFill>
                  <a:srgbClr val="CB2A7A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People</a:t>
            </a:r>
          </a:p>
        </p:txBody>
      </p:sp>
      <p:sp>
        <p:nvSpPr>
          <p:cNvPr id="408" name="Екатерина Бабич"/>
          <p:cNvSpPr txBox="1"/>
          <p:nvPr/>
        </p:nvSpPr>
        <p:spPr>
          <a:xfrm>
            <a:off x="-2921000" y="8477250"/>
            <a:ext cx="10464800" cy="11303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defRPr sz="3700"/>
            </a:lvl1pPr>
          </a:lstStyle>
          <a:p>
            <a:r>
              <a:t>Екатерина Бабич</a:t>
            </a:r>
          </a:p>
        </p:txBody>
      </p:sp>
      <p:pic>
        <p:nvPicPr>
          <p:cNvPr id="409" name="logo.jpg" descr="log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09189" y="7975348"/>
            <a:ext cx="2017811" cy="1517905"/>
          </a:xfrm>
          <a:prstGeom prst="rect">
            <a:avLst/>
          </a:prstGeom>
          <a:ln w="12700">
            <a:miter lim="400000"/>
          </a:ln>
        </p:spPr>
      </p:pic>
      <p:sp>
        <p:nvSpPr>
          <p:cNvPr id="410" name="Shape 136"/>
          <p:cNvSpPr txBox="1"/>
          <p:nvPr/>
        </p:nvSpPr>
        <p:spPr>
          <a:xfrm>
            <a:off x="416556" y="2144885"/>
            <a:ext cx="6180571" cy="44356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6557" tIns="66557" rIns="66557" bIns="66557">
            <a:spAutoFit/>
          </a:bodyPr>
          <a:lstStyle/>
          <a:p>
            <a:pPr marL="388936" indent="-388936" algn="l" defTabSz="1300480">
              <a:lnSpc>
                <a:spcPct val="80000"/>
              </a:lnSpc>
              <a:spcBef>
                <a:spcPts val="800"/>
              </a:spcBef>
              <a:buSzPct val="50000"/>
              <a:buBlip>
                <a:blip r:embed="rId3"/>
              </a:buBlip>
              <a:tabLst>
                <a:tab pos="1270000" algn="l"/>
                <a:tab pos="2578100" algn="l"/>
                <a:tab pos="3873500" algn="l"/>
                <a:tab pos="5181600" algn="l"/>
                <a:tab pos="6477000" algn="l"/>
                <a:tab pos="7772400" algn="l"/>
                <a:tab pos="9080500" algn="l"/>
                <a:tab pos="10375900" algn="l"/>
                <a:tab pos="11684000" algn="l"/>
                <a:tab pos="12979400" algn="l"/>
                <a:tab pos="14274800" algn="l"/>
              </a:tabLst>
              <a:defRPr sz="2800"/>
            </a:pPr>
            <a:r>
              <a:t>Каждый сотрудник должен быть ориентирован на результат.</a:t>
            </a:r>
          </a:p>
          <a:p>
            <a:pPr algn="l" defTabSz="1300480">
              <a:lnSpc>
                <a:spcPct val="80000"/>
              </a:lnSpc>
              <a:spcBef>
                <a:spcPts val="800"/>
              </a:spcBef>
              <a:tabLst>
                <a:tab pos="1270000" algn="l"/>
                <a:tab pos="2578100" algn="l"/>
                <a:tab pos="3873500" algn="l"/>
                <a:tab pos="5181600" algn="l"/>
                <a:tab pos="6477000" algn="l"/>
                <a:tab pos="7772400" algn="l"/>
                <a:tab pos="9080500" algn="l"/>
                <a:tab pos="10375900" algn="l"/>
                <a:tab pos="11684000" algn="l"/>
                <a:tab pos="12979400" algn="l"/>
                <a:tab pos="14274800" algn="l"/>
              </a:tabLst>
              <a:defRPr sz="2800"/>
            </a:pPr>
            <a:endParaRPr/>
          </a:p>
          <a:p>
            <a:pPr marL="388936" indent="-388936" algn="l" defTabSz="1300480">
              <a:lnSpc>
                <a:spcPct val="80000"/>
              </a:lnSpc>
              <a:spcBef>
                <a:spcPts val="800"/>
              </a:spcBef>
              <a:buSzPct val="50000"/>
              <a:buBlip>
                <a:blip r:embed="rId3"/>
              </a:buBlip>
              <a:tabLst>
                <a:tab pos="1270000" algn="l"/>
                <a:tab pos="2578100" algn="l"/>
                <a:tab pos="3873500" algn="l"/>
                <a:tab pos="5181600" algn="l"/>
                <a:tab pos="6477000" algn="l"/>
                <a:tab pos="7772400" algn="l"/>
                <a:tab pos="9080500" algn="l"/>
                <a:tab pos="10375900" algn="l"/>
                <a:tab pos="11684000" algn="l"/>
                <a:tab pos="12979400" algn="l"/>
                <a:tab pos="14274800" algn="l"/>
              </a:tabLst>
              <a:defRPr sz="2800"/>
            </a:pPr>
            <a:r>
              <a:t>Отслеживание основных показателей сотрудников: запись, перезапись, выработка и доход - основные показатели успешности вашего бизнеса.</a:t>
            </a:r>
          </a:p>
          <a:p>
            <a:pPr algn="l" defTabSz="1300480">
              <a:lnSpc>
                <a:spcPct val="80000"/>
              </a:lnSpc>
              <a:spcBef>
                <a:spcPts val="800"/>
              </a:spcBef>
              <a:tabLst>
                <a:tab pos="1270000" algn="l"/>
                <a:tab pos="2578100" algn="l"/>
                <a:tab pos="3873500" algn="l"/>
                <a:tab pos="5181600" algn="l"/>
                <a:tab pos="6477000" algn="l"/>
                <a:tab pos="7772400" algn="l"/>
                <a:tab pos="9080500" algn="l"/>
                <a:tab pos="10375900" algn="l"/>
                <a:tab pos="11684000" algn="l"/>
                <a:tab pos="12979400" algn="l"/>
                <a:tab pos="14274800" algn="l"/>
              </a:tabLst>
              <a:defRPr sz="2800"/>
            </a:pPr>
            <a:endParaRPr/>
          </a:p>
          <a:p>
            <a:pPr marL="388936" indent="-388936" algn="l" defTabSz="1300480">
              <a:lnSpc>
                <a:spcPct val="80000"/>
              </a:lnSpc>
              <a:spcBef>
                <a:spcPts val="800"/>
              </a:spcBef>
              <a:buSzPct val="50000"/>
              <a:buBlip>
                <a:blip r:embed="rId3"/>
              </a:buBlip>
              <a:tabLst>
                <a:tab pos="1270000" algn="l"/>
                <a:tab pos="2578100" algn="l"/>
                <a:tab pos="3873500" algn="l"/>
                <a:tab pos="5181600" algn="l"/>
                <a:tab pos="6477000" algn="l"/>
                <a:tab pos="7772400" algn="l"/>
                <a:tab pos="9080500" algn="l"/>
                <a:tab pos="10375900" algn="l"/>
                <a:tab pos="11684000" algn="l"/>
                <a:tab pos="12979400" algn="l"/>
                <a:tab pos="14274800" algn="l"/>
              </a:tabLst>
              <a:defRPr sz="2800"/>
            </a:pPr>
            <a:r>
              <a:t>Сотрудники - это отражение вашего бизнеса, это ваш - бренд. </a:t>
            </a:r>
          </a:p>
        </p:txBody>
      </p:sp>
      <p:pic>
        <p:nvPicPr>
          <p:cNvPr id="411" name="Снимок экрана 2018-08-18 в 14.57.12.png" descr="Снимок экрана 2018-08-18 в 14.57.1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40600" y="1550519"/>
            <a:ext cx="5105400" cy="56515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Shape 135"/>
          <p:cNvSpPr txBox="1"/>
          <p:nvPr/>
        </p:nvSpPr>
        <p:spPr>
          <a:xfrm>
            <a:off x="1539803" y="332545"/>
            <a:ext cx="10663488" cy="1050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6557" tIns="66557" rIns="66557" bIns="66557" anchor="ctr">
            <a:spAutoFit/>
          </a:bodyPr>
          <a:lstStyle>
            <a:lvl1pPr>
              <a:defRPr sz="6000">
                <a:solidFill>
                  <a:srgbClr val="CB2A7A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Promotion</a:t>
            </a:r>
          </a:p>
        </p:txBody>
      </p:sp>
      <p:sp>
        <p:nvSpPr>
          <p:cNvPr id="414" name="Екатерина Бабич"/>
          <p:cNvSpPr txBox="1"/>
          <p:nvPr/>
        </p:nvSpPr>
        <p:spPr>
          <a:xfrm>
            <a:off x="-2921000" y="8477250"/>
            <a:ext cx="10464800" cy="11303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defRPr sz="3700"/>
            </a:lvl1pPr>
          </a:lstStyle>
          <a:p>
            <a:r>
              <a:t>Екатерина Бабич</a:t>
            </a:r>
          </a:p>
        </p:txBody>
      </p:sp>
      <p:pic>
        <p:nvPicPr>
          <p:cNvPr id="415" name="logo.jpg" descr="log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09189" y="7975348"/>
            <a:ext cx="2017811" cy="1517905"/>
          </a:xfrm>
          <a:prstGeom prst="rect">
            <a:avLst/>
          </a:prstGeom>
          <a:ln w="12700">
            <a:miter lim="400000"/>
          </a:ln>
        </p:spPr>
      </p:pic>
      <p:sp>
        <p:nvSpPr>
          <p:cNvPr id="416" name="Shape 136"/>
          <p:cNvSpPr txBox="1"/>
          <p:nvPr/>
        </p:nvSpPr>
        <p:spPr>
          <a:xfrm>
            <a:off x="619755" y="2157585"/>
            <a:ext cx="5275150" cy="44356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6557" tIns="66557" rIns="66557" bIns="66557">
            <a:spAutoFit/>
          </a:bodyPr>
          <a:lstStyle/>
          <a:p>
            <a:pPr marL="388936" indent="-388936" algn="l" defTabSz="1300480">
              <a:lnSpc>
                <a:spcPct val="80000"/>
              </a:lnSpc>
              <a:spcBef>
                <a:spcPts val="800"/>
              </a:spcBef>
              <a:buSzPct val="50000"/>
              <a:buBlip>
                <a:blip r:embed="rId3"/>
              </a:buBlip>
              <a:tabLst>
                <a:tab pos="1270000" algn="l"/>
                <a:tab pos="2578100" algn="l"/>
                <a:tab pos="3873500" algn="l"/>
                <a:tab pos="5181600" algn="l"/>
                <a:tab pos="6477000" algn="l"/>
                <a:tab pos="7772400" algn="l"/>
                <a:tab pos="9080500" algn="l"/>
                <a:tab pos="10375900" algn="l"/>
                <a:tab pos="11684000" algn="l"/>
                <a:tab pos="12979400" algn="l"/>
                <a:tab pos="14274800" algn="l"/>
              </a:tabLst>
              <a:defRPr sz="2800"/>
            </a:pPr>
            <a:r>
              <a:t>Никогда не останавливайте продвижение!</a:t>
            </a:r>
          </a:p>
          <a:p>
            <a:pPr marL="388936" indent="-388936" algn="l" defTabSz="1300480">
              <a:lnSpc>
                <a:spcPct val="80000"/>
              </a:lnSpc>
              <a:spcBef>
                <a:spcPts val="800"/>
              </a:spcBef>
              <a:buSzPct val="50000"/>
              <a:buBlip>
                <a:blip r:embed="rId3"/>
              </a:buBlip>
              <a:tabLst>
                <a:tab pos="1270000" algn="l"/>
                <a:tab pos="2578100" algn="l"/>
                <a:tab pos="3873500" algn="l"/>
                <a:tab pos="5181600" algn="l"/>
                <a:tab pos="6477000" algn="l"/>
                <a:tab pos="7772400" algn="l"/>
                <a:tab pos="9080500" algn="l"/>
                <a:tab pos="10375900" algn="l"/>
                <a:tab pos="11684000" algn="l"/>
                <a:tab pos="12979400" algn="l"/>
                <a:tab pos="14274800" algn="l"/>
              </a:tabLst>
              <a:defRPr sz="2800"/>
            </a:pPr>
            <a:endParaRPr/>
          </a:p>
          <a:p>
            <a:pPr marL="388936" indent="-388936" algn="l" defTabSz="1300480">
              <a:lnSpc>
                <a:spcPct val="80000"/>
              </a:lnSpc>
              <a:spcBef>
                <a:spcPts val="800"/>
              </a:spcBef>
              <a:buSzPct val="50000"/>
              <a:buBlip>
                <a:blip r:embed="rId3"/>
              </a:buBlip>
              <a:tabLst>
                <a:tab pos="1270000" algn="l"/>
                <a:tab pos="2578100" algn="l"/>
                <a:tab pos="3873500" algn="l"/>
                <a:tab pos="5181600" algn="l"/>
                <a:tab pos="6477000" algn="l"/>
                <a:tab pos="7772400" algn="l"/>
                <a:tab pos="9080500" algn="l"/>
                <a:tab pos="10375900" algn="l"/>
                <a:tab pos="11684000" algn="l"/>
                <a:tab pos="12979400" algn="l"/>
                <a:tab pos="14274800" algn="l"/>
              </a:tabLst>
              <a:defRPr sz="2800"/>
            </a:pPr>
            <a:r>
              <a:t>Используйте не менее 50 способов и источников для продвижения своего бренда.</a:t>
            </a:r>
          </a:p>
          <a:p>
            <a:pPr algn="l" defTabSz="1300480">
              <a:lnSpc>
                <a:spcPct val="80000"/>
              </a:lnSpc>
              <a:spcBef>
                <a:spcPts val="800"/>
              </a:spcBef>
              <a:tabLst>
                <a:tab pos="1270000" algn="l"/>
                <a:tab pos="2578100" algn="l"/>
                <a:tab pos="3873500" algn="l"/>
                <a:tab pos="5181600" algn="l"/>
                <a:tab pos="6477000" algn="l"/>
                <a:tab pos="7772400" algn="l"/>
                <a:tab pos="9080500" algn="l"/>
                <a:tab pos="10375900" algn="l"/>
                <a:tab pos="11684000" algn="l"/>
                <a:tab pos="12979400" algn="l"/>
                <a:tab pos="14274800" algn="l"/>
              </a:tabLst>
              <a:defRPr sz="2800"/>
            </a:pPr>
            <a:endParaRPr/>
          </a:p>
          <a:p>
            <a:pPr marL="388936" indent="-388936" algn="l" defTabSz="1300480">
              <a:lnSpc>
                <a:spcPct val="80000"/>
              </a:lnSpc>
              <a:spcBef>
                <a:spcPts val="800"/>
              </a:spcBef>
              <a:buSzPct val="50000"/>
              <a:buBlip>
                <a:blip r:embed="rId3"/>
              </a:buBlip>
              <a:tabLst>
                <a:tab pos="1270000" algn="l"/>
                <a:tab pos="2578100" algn="l"/>
                <a:tab pos="3873500" algn="l"/>
                <a:tab pos="5181600" algn="l"/>
                <a:tab pos="6477000" algn="l"/>
                <a:tab pos="7772400" algn="l"/>
                <a:tab pos="9080500" algn="l"/>
                <a:tab pos="10375900" algn="l"/>
                <a:tab pos="11684000" algn="l"/>
                <a:tab pos="12979400" algn="l"/>
                <a:tab pos="14274800" algn="l"/>
              </a:tabLst>
              <a:defRPr sz="2800"/>
            </a:pPr>
            <a:r>
              <a:t>Постоянно отслеживайте новинки и внедряйте их в свою работу.</a:t>
            </a:r>
          </a:p>
        </p:txBody>
      </p:sp>
      <p:pic>
        <p:nvPicPr>
          <p:cNvPr id="417" name="Снимок экрана 2018-08-18 в 14.58.14.png" descr="Снимок экрана 2018-08-18 в 14.58.1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99250" y="1695450"/>
            <a:ext cx="5676900" cy="565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690"/>
          <p:cNvSpPr txBox="1"/>
          <p:nvPr/>
        </p:nvSpPr>
        <p:spPr>
          <a:xfrm>
            <a:off x="833117" y="-405979"/>
            <a:ext cx="10776309" cy="872764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1300480">
              <a:spcBef>
                <a:spcPts val="700"/>
              </a:spcBef>
              <a:tabLst>
                <a:tab pos="622300" algn="l"/>
                <a:tab pos="1257300" algn="l"/>
                <a:tab pos="1905000" algn="l"/>
                <a:tab pos="2540000" algn="l"/>
                <a:tab pos="3175000" algn="l"/>
                <a:tab pos="3822700" algn="l"/>
                <a:tab pos="4457700" algn="l"/>
                <a:tab pos="5092700" algn="l"/>
                <a:tab pos="5740400" algn="l"/>
                <a:tab pos="6375400" algn="l"/>
                <a:tab pos="7023100" algn="l"/>
                <a:tab pos="7658100" algn="l"/>
                <a:tab pos="8280400" algn="l"/>
                <a:tab pos="8940800" algn="l"/>
                <a:tab pos="9563100" algn="l"/>
                <a:tab pos="10198100" algn="l"/>
                <a:tab pos="10845800" algn="l"/>
                <a:tab pos="11480800" algn="l"/>
                <a:tab pos="12128500" algn="l"/>
                <a:tab pos="12763500" algn="l"/>
              </a:tabLst>
              <a:defRPr sz="4400" b="1">
                <a:solidFill>
                  <a:srgbClr val="CC0066"/>
                </a:solidFill>
              </a:defRPr>
            </a:pPr>
            <a:endParaRPr/>
          </a:p>
          <a:p>
            <a:pPr defTabSz="1300480">
              <a:spcBef>
                <a:spcPts val="700"/>
              </a:spcBef>
              <a:tabLst>
                <a:tab pos="622300" algn="l"/>
                <a:tab pos="1257300" algn="l"/>
                <a:tab pos="1905000" algn="l"/>
                <a:tab pos="2540000" algn="l"/>
                <a:tab pos="3175000" algn="l"/>
                <a:tab pos="3822700" algn="l"/>
                <a:tab pos="4457700" algn="l"/>
                <a:tab pos="5092700" algn="l"/>
                <a:tab pos="5740400" algn="l"/>
                <a:tab pos="6375400" algn="l"/>
                <a:tab pos="7023100" algn="l"/>
                <a:tab pos="7658100" algn="l"/>
                <a:tab pos="8280400" algn="l"/>
                <a:tab pos="8940800" algn="l"/>
                <a:tab pos="9563100" algn="l"/>
                <a:tab pos="10198100" algn="l"/>
                <a:tab pos="10845800" algn="l"/>
                <a:tab pos="11480800" algn="l"/>
                <a:tab pos="12128500" algn="l"/>
                <a:tab pos="12763500" algn="l"/>
              </a:tabLst>
              <a:defRPr sz="4400" b="1">
                <a:solidFill>
                  <a:srgbClr val="CC0066"/>
                </a:solidFill>
              </a:defRPr>
            </a:pPr>
            <a:r>
              <a:t>SUPERМАРКЕТОЛОГ: </a:t>
            </a:r>
            <a:r>
              <a:rPr b="0"/>
              <a:t>как стать гуру маркетинга?</a:t>
            </a:r>
          </a:p>
          <a:p>
            <a:pPr defTabSz="1300480">
              <a:spcBef>
                <a:spcPts val="700"/>
              </a:spcBef>
              <a:tabLst>
                <a:tab pos="622300" algn="l"/>
                <a:tab pos="1257300" algn="l"/>
                <a:tab pos="1905000" algn="l"/>
                <a:tab pos="2540000" algn="l"/>
                <a:tab pos="3175000" algn="l"/>
                <a:tab pos="3822700" algn="l"/>
                <a:tab pos="4457700" algn="l"/>
                <a:tab pos="5092700" algn="l"/>
                <a:tab pos="5740400" algn="l"/>
                <a:tab pos="6375400" algn="l"/>
                <a:tab pos="7023100" algn="l"/>
                <a:tab pos="7658100" algn="l"/>
                <a:tab pos="8280400" algn="l"/>
                <a:tab pos="8940800" algn="l"/>
                <a:tab pos="9563100" algn="l"/>
                <a:tab pos="10198100" algn="l"/>
                <a:tab pos="10845800" algn="l"/>
                <a:tab pos="11480800" algn="l"/>
                <a:tab pos="12128500" algn="l"/>
                <a:tab pos="12763500" algn="l"/>
              </a:tabLst>
              <a:defRPr sz="4400" b="1">
                <a:solidFill>
                  <a:srgbClr val="CC0066"/>
                </a:solidFill>
              </a:defRPr>
            </a:pPr>
            <a:r>
              <a:t>21 занятие </a:t>
            </a:r>
          </a:p>
          <a:p>
            <a:pPr marL="480059" indent="-480059" algn="l" defTabSz="1300480">
              <a:spcBef>
                <a:spcPts val="700"/>
              </a:spcBef>
              <a:buSzPct val="100000"/>
              <a:buFont typeface="Arial"/>
              <a:buChar char="•"/>
              <a:tabLst>
                <a:tab pos="622300" algn="l"/>
                <a:tab pos="1257300" algn="l"/>
                <a:tab pos="1905000" algn="l"/>
                <a:tab pos="2540000" algn="l"/>
                <a:tab pos="3175000" algn="l"/>
                <a:tab pos="3822700" algn="l"/>
                <a:tab pos="4457700" algn="l"/>
                <a:tab pos="5092700" algn="l"/>
                <a:tab pos="5740400" algn="l"/>
                <a:tab pos="6375400" algn="l"/>
                <a:tab pos="7023100" algn="l"/>
                <a:tab pos="7658100" algn="l"/>
                <a:tab pos="8280400" algn="l"/>
                <a:tab pos="8940800" algn="l"/>
                <a:tab pos="9563100" algn="l"/>
                <a:tab pos="10198100" algn="l"/>
                <a:tab pos="10845800" algn="l"/>
                <a:tab pos="11480800" algn="l"/>
                <a:tab pos="12128500" algn="l"/>
                <a:tab pos="12763500" algn="l"/>
              </a:tabLst>
              <a:defRPr sz="2800"/>
            </a:pPr>
            <a:r>
              <a:t>1 модуль. Анализ сайта</a:t>
            </a:r>
          </a:p>
          <a:p>
            <a:pPr marL="480059" indent="-480059" algn="l" defTabSz="1300480">
              <a:spcBef>
                <a:spcPts val="500"/>
              </a:spcBef>
              <a:buSzPct val="100000"/>
              <a:buFont typeface="Arial"/>
              <a:buChar char="•"/>
              <a:tabLst>
                <a:tab pos="622300" algn="l"/>
                <a:tab pos="1257300" algn="l"/>
                <a:tab pos="1905000" algn="l"/>
                <a:tab pos="2540000" algn="l"/>
                <a:tab pos="3175000" algn="l"/>
                <a:tab pos="3822700" algn="l"/>
                <a:tab pos="4457700" algn="l"/>
                <a:tab pos="5092700" algn="l"/>
                <a:tab pos="5740400" algn="l"/>
                <a:tab pos="6375400" algn="l"/>
                <a:tab pos="7023100" algn="l"/>
                <a:tab pos="7658100" algn="l"/>
                <a:tab pos="8280400" algn="l"/>
                <a:tab pos="8940800" algn="l"/>
                <a:tab pos="9563100" algn="l"/>
                <a:tab pos="10198100" algn="l"/>
                <a:tab pos="10845800" algn="l"/>
                <a:tab pos="11480800" algn="l"/>
                <a:tab pos="12128500" algn="l"/>
                <a:tab pos="12763500" algn="l"/>
              </a:tabLst>
              <a:defRPr sz="2800"/>
            </a:pPr>
            <a:r>
              <a:t>2 модуль. Источники привлечения клиентов</a:t>
            </a:r>
          </a:p>
          <a:p>
            <a:pPr marL="480059" indent="-480059" algn="l" defTabSz="1300480">
              <a:spcBef>
                <a:spcPts val="500"/>
              </a:spcBef>
              <a:buSzPct val="100000"/>
              <a:buFont typeface="Arial"/>
              <a:buChar char="•"/>
              <a:tabLst>
                <a:tab pos="622300" algn="l"/>
                <a:tab pos="1257300" algn="l"/>
                <a:tab pos="1905000" algn="l"/>
                <a:tab pos="2540000" algn="l"/>
                <a:tab pos="3175000" algn="l"/>
                <a:tab pos="3822700" algn="l"/>
                <a:tab pos="4457700" algn="l"/>
                <a:tab pos="5092700" algn="l"/>
                <a:tab pos="5740400" algn="l"/>
                <a:tab pos="6375400" algn="l"/>
                <a:tab pos="7023100" algn="l"/>
                <a:tab pos="7658100" algn="l"/>
                <a:tab pos="8280400" algn="l"/>
                <a:tab pos="8940800" algn="l"/>
                <a:tab pos="9563100" algn="l"/>
                <a:tab pos="10198100" algn="l"/>
                <a:tab pos="10845800" algn="l"/>
                <a:tab pos="11480800" algn="l"/>
                <a:tab pos="12128500" algn="l"/>
                <a:tab pos="12763500" algn="l"/>
              </a:tabLst>
              <a:defRPr sz="2800"/>
            </a:pPr>
            <a:r>
              <a:t>3 модуль. Внешний и внутренний маркетинг вне интернета</a:t>
            </a:r>
          </a:p>
          <a:p>
            <a:pPr marL="480059" indent="-480059" algn="l" defTabSz="1300480">
              <a:spcBef>
                <a:spcPts val="500"/>
              </a:spcBef>
              <a:buSzPct val="100000"/>
              <a:buFont typeface="Arial"/>
              <a:buChar char="•"/>
              <a:tabLst>
                <a:tab pos="622300" algn="l"/>
                <a:tab pos="1257300" algn="l"/>
                <a:tab pos="1905000" algn="l"/>
                <a:tab pos="2540000" algn="l"/>
                <a:tab pos="3175000" algn="l"/>
                <a:tab pos="3822700" algn="l"/>
                <a:tab pos="4457700" algn="l"/>
                <a:tab pos="5092700" algn="l"/>
                <a:tab pos="5740400" algn="l"/>
                <a:tab pos="6375400" algn="l"/>
                <a:tab pos="7023100" algn="l"/>
                <a:tab pos="7658100" algn="l"/>
                <a:tab pos="8280400" algn="l"/>
                <a:tab pos="8940800" algn="l"/>
                <a:tab pos="9563100" algn="l"/>
                <a:tab pos="10198100" algn="l"/>
                <a:tab pos="10845800" algn="l"/>
                <a:tab pos="11480800" algn="l"/>
                <a:tab pos="12128500" algn="l"/>
                <a:tab pos="12763500" algn="l"/>
              </a:tabLst>
              <a:defRPr sz="2800"/>
            </a:pPr>
            <a:r>
              <a:t>4 модуль. Социальные сети</a:t>
            </a:r>
          </a:p>
          <a:p>
            <a:pPr marL="480059" indent="-480059" algn="l" defTabSz="1300480">
              <a:spcBef>
                <a:spcPts val="500"/>
              </a:spcBef>
              <a:buSzPct val="100000"/>
              <a:buFont typeface="Arial"/>
              <a:buChar char="•"/>
              <a:tabLst>
                <a:tab pos="622300" algn="l"/>
                <a:tab pos="1257300" algn="l"/>
                <a:tab pos="1905000" algn="l"/>
                <a:tab pos="2540000" algn="l"/>
                <a:tab pos="3175000" algn="l"/>
                <a:tab pos="3822700" algn="l"/>
                <a:tab pos="4457700" algn="l"/>
                <a:tab pos="5092700" algn="l"/>
                <a:tab pos="5740400" algn="l"/>
                <a:tab pos="6375400" algn="l"/>
                <a:tab pos="7023100" algn="l"/>
                <a:tab pos="7658100" algn="l"/>
                <a:tab pos="8280400" algn="l"/>
                <a:tab pos="8940800" algn="l"/>
                <a:tab pos="9563100" algn="l"/>
                <a:tab pos="10198100" algn="l"/>
                <a:tab pos="10845800" algn="l"/>
                <a:tab pos="11480800" algn="l"/>
                <a:tab pos="12128500" algn="l"/>
                <a:tab pos="12763500" algn="l"/>
              </a:tabLst>
              <a:defRPr sz="2800"/>
            </a:pPr>
            <a:r>
              <a:t>5 модуль. Таргетинг в социальных сетях</a:t>
            </a:r>
          </a:p>
          <a:p>
            <a:pPr marL="480059" indent="-480059" algn="l" defTabSz="1300480">
              <a:spcBef>
                <a:spcPts val="500"/>
              </a:spcBef>
              <a:buSzPct val="100000"/>
              <a:buFont typeface="Arial"/>
              <a:buChar char="•"/>
              <a:tabLst>
                <a:tab pos="622300" algn="l"/>
                <a:tab pos="1257300" algn="l"/>
                <a:tab pos="1905000" algn="l"/>
                <a:tab pos="2540000" algn="l"/>
                <a:tab pos="3175000" algn="l"/>
                <a:tab pos="3822700" algn="l"/>
                <a:tab pos="4457700" algn="l"/>
                <a:tab pos="5092700" algn="l"/>
                <a:tab pos="5740400" algn="l"/>
                <a:tab pos="6375400" algn="l"/>
                <a:tab pos="7023100" algn="l"/>
                <a:tab pos="7658100" algn="l"/>
                <a:tab pos="8280400" algn="l"/>
                <a:tab pos="8940800" algn="l"/>
                <a:tab pos="9563100" algn="l"/>
                <a:tab pos="10198100" algn="l"/>
                <a:tab pos="10845800" algn="l"/>
                <a:tab pos="11480800" algn="l"/>
                <a:tab pos="12128500" algn="l"/>
                <a:tab pos="12763500" algn="l"/>
              </a:tabLst>
              <a:defRPr sz="2800"/>
            </a:pPr>
            <a:r>
              <a:t>6 модуль. Яндекс Директ</a:t>
            </a:r>
          </a:p>
          <a:p>
            <a:pPr marL="480059" indent="-480059" algn="l" defTabSz="1300480">
              <a:spcBef>
                <a:spcPts val="500"/>
              </a:spcBef>
              <a:buSzPct val="100000"/>
              <a:buFont typeface="Arial"/>
              <a:buChar char="•"/>
              <a:tabLst>
                <a:tab pos="622300" algn="l"/>
                <a:tab pos="1257300" algn="l"/>
                <a:tab pos="1905000" algn="l"/>
                <a:tab pos="2540000" algn="l"/>
                <a:tab pos="3175000" algn="l"/>
                <a:tab pos="3822700" algn="l"/>
                <a:tab pos="4457700" algn="l"/>
                <a:tab pos="5092700" algn="l"/>
                <a:tab pos="5740400" algn="l"/>
                <a:tab pos="6375400" algn="l"/>
                <a:tab pos="7023100" algn="l"/>
                <a:tab pos="7658100" algn="l"/>
                <a:tab pos="8280400" algn="l"/>
                <a:tab pos="8940800" algn="l"/>
                <a:tab pos="9563100" algn="l"/>
                <a:tab pos="10198100" algn="l"/>
                <a:tab pos="10845800" algn="l"/>
                <a:tab pos="11480800" algn="l"/>
                <a:tab pos="12128500" algn="l"/>
                <a:tab pos="12763500" algn="l"/>
              </a:tabLst>
              <a:defRPr sz="2800"/>
            </a:pPr>
            <a:r>
              <a:t>7 модуль. Сервисы для повышения конверсии от рекламы</a:t>
            </a:r>
          </a:p>
          <a:p>
            <a:pPr marL="480059" indent="-480059" algn="l" defTabSz="1300480">
              <a:spcBef>
                <a:spcPts val="500"/>
              </a:spcBef>
              <a:buSzPct val="100000"/>
              <a:buFont typeface="Arial"/>
              <a:buChar char="•"/>
              <a:tabLst>
                <a:tab pos="622300" algn="l"/>
                <a:tab pos="1257300" algn="l"/>
                <a:tab pos="1905000" algn="l"/>
                <a:tab pos="2540000" algn="l"/>
                <a:tab pos="3175000" algn="l"/>
                <a:tab pos="3822700" algn="l"/>
                <a:tab pos="4457700" algn="l"/>
                <a:tab pos="5092700" algn="l"/>
                <a:tab pos="5740400" algn="l"/>
                <a:tab pos="6375400" algn="l"/>
                <a:tab pos="7023100" algn="l"/>
                <a:tab pos="7658100" algn="l"/>
                <a:tab pos="8280400" algn="l"/>
                <a:tab pos="8940800" algn="l"/>
                <a:tab pos="9563100" algn="l"/>
                <a:tab pos="10198100" algn="l"/>
                <a:tab pos="10845800" algn="l"/>
                <a:tab pos="11480800" algn="l"/>
                <a:tab pos="12128500" algn="l"/>
                <a:tab pos="12763500" algn="l"/>
              </a:tabLst>
              <a:defRPr sz="2800"/>
            </a:pPr>
            <a:r>
              <a:t>8 модуль. PR в интернете</a:t>
            </a:r>
          </a:p>
          <a:p>
            <a:pPr marL="480059" indent="-480059" algn="l" defTabSz="1300480">
              <a:spcBef>
                <a:spcPts val="500"/>
              </a:spcBef>
              <a:buSzPct val="100000"/>
              <a:buFont typeface="Arial"/>
              <a:buChar char="•"/>
              <a:tabLst>
                <a:tab pos="622300" algn="l"/>
                <a:tab pos="1257300" algn="l"/>
                <a:tab pos="1905000" algn="l"/>
                <a:tab pos="2540000" algn="l"/>
                <a:tab pos="3175000" algn="l"/>
                <a:tab pos="3822700" algn="l"/>
                <a:tab pos="4457700" algn="l"/>
                <a:tab pos="5092700" algn="l"/>
                <a:tab pos="5740400" algn="l"/>
                <a:tab pos="6375400" algn="l"/>
                <a:tab pos="7023100" algn="l"/>
                <a:tab pos="7658100" algn="l"/>
                <a:tab pos="8280400" algn="l"/>
                <a:tab pos="8940800" algn="l"/>
                <a:tab pos="9563100" algn="l"/>
                <a:tab pos="10198100" algn="l"/>
                <a:tab pos="10845800" algn="l"/>
                <a:tab pos="11480800" algn="l"/>
                <a:tab pos="12128500" algn="l"/>
                <a:tab pos="12763500" algn="l"/>
              </a:tabLst>
              <a:defRPr sz="2800"/>
            </a:pPr>
            <a:r>
              <a:t>9 модуль: SEO-продвижение</a:t>
            </a:r>
          </a:p>
          <a:p>
            <a:pPr marL="480059" indent="-480059" algn="l" defTabSz="1300480">
              <a:spcBef>
                <a:spcPts val="500"/>
              </a:spcBef>
              <a:buSzPct val="100000"/>
              <a:buFont typeface="Arial"/>
              <a:buChar char="•"/>
              <a:tabLst>
                <a:tab pos="622300" algn="l"/>
                <a:tab pos="1257300" algn="l"/>
                <a:tab pos="1905000" algn="l"/>
                <a:tab pos="2540000" algn="l"/>
                <a:tab pos="3175000" algn="l"/>
                <a:tab pos="3822700" algn="l"/>
                <a:tab pos="4457700" algn="l"/>
                <a:tab pos="5092700" algn="l"/>
                <a:tab pos="5740400" algn="l"/>
                <a:tab pos="6375400" algn="l"/>
                <a:tab pos="7023100" algn="l"/>
                <a:tab pos="7658100" algn="l"/>
                <a:tab pos="8280400" algn="l"/>
                <a:tab pos="8940800" algn="l"/>
                <a:tab pos="9563100" algn="l"/>
                <a:tab pos="10198100" algn="l"/>
                <a:tab pos="10845800" algn="l"/>
                <a:tab pos="11480800" algn="l"/>
                <a:tab pos="12128500" algn="l"/>
                <a:tab pos="12763500" algn="l"/>
              </a:tabLst>
              <a:defRPr sz="2800"/>
            </a:pPr>
            <a:r>
              <a:t>10 модуль. Аналитика, показатели</a:t>
            </a:r>
          </a:p>
          <a:p>
            <a:pPr algn="l" defTabSz="1300480">
              <a:tabLst>
                <a:tab pos="622300" algn="l"/>
                <a:tab pos="1257300" algn="l"/>
                <a:tab pos="1905000" algn="l"/>
                <a:tab pos="2540000" algn="l"/>
                <a:tab pos="3175000" algn="l"/>
                <a:tab pos="3822700" algn="l"/>
                <a:tab pos="4457700" algn="l"/>
                <a:tab pos="5092700" algn="l"/>
                <a:tab pos="5740400" algn="l"/>
                <a:tab pos="6375400" algn="l"/>
                <a:tab pos="7023100" algn="l"/>
                <a:tab pos="7658100" algn="l"/>
                <a:tab pos="8280400" algn="l"/>
                <a:tab pos="8940800" algn="l"/>
                <a:tab pos="9563100" algn="l"/>
                <a:tab pos="10198100" algn="l"/>
                <a:tab pos="10845800" algn="l"/>
                <a:tab pos="11480800" algn="l"/>
                <a:tab pos="12128500" algn="l"/>
                <a:tab pos="12763500" algn="l"/>
              </a:tabLst>
              <a:defRPr sz="2800"/>
            </a:pPr>
            <a:r>
              <a:t/>
            </a:r>
            <a:br/>
            <a:endParaRPr/>
          </a:p>
        </p:txBody>
      </p:sp>
      <p:sp>
        <p:nvSpPr>
          <p:cNvPr id="420" name="Екатерина Бабич"/>
          <p:cNvSpPr txBox="1"/>
          <p:nvPr/>
        </p:nvSpPr>
        <p:spPr>
          <a:xfrm>
            <a:off x="-2921000" y="8477250"/>
            <a:ext cx="10464800" cy="11303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defRPr sz="3700"/>
            </a:lvl1pPr>
          </a:lstStyle>
          <a:p>
            <a:r>
              <a:t>Екатерина Бабич</a:t>
            </a:r>
          </a:p>
        </p:txBody>
      </p:sp>
      <p:pic>
        <p:nvPicPr>
          <p:cNvPr id="421" name="logo.jpg" descr="log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09189" y="7975348"/>
            <a:ext cx="2017811" cy="15179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58"/>
          <p:cNvSpPr txBox="1">
            <a:spLocks noGrp="1"/>
          </p:cNvSpPr>
          <p:nvPr>
            <p:ph type="title" idx="4294967295"/>
          </p:nvPr>
        </p:nvSpPr>
        <p:spPr>
          <a:xfrm>
            <a:off x="-162672" y="370697"/>
            <a:ext cx="13122599" cy="3238225"/>
          </a:xfrm>
          <a:prstGeom prst="rect">
            <a:avLst/>
          </a:prstGeom>
        </p:spPr>
        <p:txBody>
          <a:bodyPr lIns="0" tIns="0" rIns="0" bIns="0" anchor="t"/>
          <a:lstStyle>
            <a:lvl1pPr defTabSz="528319">
              <a:tabLst>
                <a:tab pos="520700" algn="l"/>
                <a:tab pos="1041400" algn="l"/>
                <a:tab pos="1562100" algn="l"/>
                <a:tab pos="2108200" algn="l"/>
                <a:tab pos="2628900" algn="l"/>
                <a:tab pos="3149600" algn="l"/>
                <a:tab pos="3695700" algn="l"/>
                <a:tab pos="4216400" algn="l"/>
                <a:tab pos="4749800" algn="l"/>
                <a:tab pos="5270500" algn="l"/>
                <a:tab pos="5803900" algn="l"/>
                <a:tab pos="6337300" algn="l"/>
                <a:tab pos="6858000" algn="l"/>
                <a:tab pos="7404100" algn="l"/>
                <a:tab pos="7924800" algn="l"/>
                <a:tab pos="8445500" algn="l"/>
                <a:tab pos="8991600" algn="l"/>
                <a:tab pos="9512300" algn="l"/>
                <a:tab pos="10058400" algn="l"/>
                <a:tab pos="10579100" algn="l"/>
              </a:tabLst>
              <a:defRPr sz="5600" b="1">
                <a:solidFill>
                  <a:srgbClr val="B4186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С чем сталкиваются руководители салонов красоты?</a:t>
            </a:r>
          </a:p>
        </p:txBody>
      </p:sp>
      <p:sp>
        <p:nvSpPr>
          <p:cNvPr id="273" name="Shape 59"/>
          <p:cNvSpPr txBox="1">
            <a:spLocks noGrp="1"/>
          </p:cNvSpPr>
          <p:nvPr>
            <p:ph type="body" idx="4294967295"/>
          </p:nvPr>
        </p:nvSpPr>
        <p:spPr>
          <a:xfrm>
            <a:off x="842602" y="2605686"/>
            <a:ext cx="10751128" cy="5443087"/>
          </a:xfrm>
          <a:prstGeom prst="rect">
            <a:avLst/>
          </a:prstGeom>
        </p:spPr>
        <p:txBody>
          <a:bodyPr lIns="0" tIns="0" rIns="0" bIns="0"/>
          <a:lstStyle/>
          <a:p>
            <a:pPr marL="414455" indent="-414455" defTabSz="542136">
              <a:spcBef>
                <a:spcPts val="800"/>
              </a:spcBef>
              <a:buSzTx/>
              <a:buNone/>
              <a:defRPr sz="3600">
                <a:latin typeface="Arial"/>
                <a:ea typeface="Arial"/>
                <a:cs typeface="Arial"/>
                <a:sym typeface="Arial"/>
              </a:defRPr>
            </a:pPr>
            <a:r>
              <a:t>- Реклама стремительно дорожает;</a:t>
            </a:r>
            <a:endParaRPr sz="2000"/>
          </a:p>
          <a:p>
            <a:pPr marL="414455" indent="-414455" defTabSz="542136">
              <a:spcBef>
                <a:spcPts val="800"/>
              </a:spcBef>
              <a:buSzTx/>
              <a:buNone/>
              <a:defRPr sz="3600">
                <a:latin typeface="Arial"/>
                <a:ea typeface="Arial"/>
                <a:cs typeface="Arial"/>
                <a:sym typeface="Arial"/>
              </a:defRPr>
            </a:pPr>
            <a:r>
              <a:t>- Привлекать клиентов становится все тяжелее;</a:t>
            </a:r>
          </a:p>
          <a:p>
            <a:pPr marL="414455" indent="-414455" defTabSz="542136">
              <a:spcBef>
                <a:spcPts val="800"/>
              </a:spcBef>
              <a:buSzTx/>
              <a:buNone/>
              <a:defRPr sz="3600">
                <a:latin typeface="Arial"/>
                <a:ea typeface="Arial"/>
                <a:cs typeface="Arial"/>
                <a:sym typeface="Arial"/>
              </a:defRPr>
            </a:pPr>
            <a:r>
              <a:t>- Клиенты все избирательнее относятся к выбору салона и мастера;</a:t>
            </a:r>
            <a:endParaRPr sz="2000">
              <a:solidFill>
                <a:srgbClr val="272727"/>
              </a:solidFill>
            </a:endParaRPr>
          </a:p>
          <a:p>
            <a:pPr marL="414455" indent="-414455" defTabSz="542136">
              <a:spcBef>
                <a:spcPts val="800"/>
              </a:spcBef>
              <a:buSzTx/>
              <a:buNone/>
              <a:defRPr sz="3600">
                <a:latin typeface="Arial"/>
                <a:ea typeface="Arial"/>
                <a:cs typeface="Arial"/>
                <a:sym typeface="Arial"/>
              </a:defRPr>
            </a:pPr>
            <a:r>
              <a:t>- Администраторы записывают на визит лишь малую долю обратившихся клиентов - конверсия звонок в визиты оставляет желать лучшего…</a:t>
            </a:r>
          </a:p>
        </p:txBody>
      </p:sp>
      <p:sp>
        <p:nvSpPr>
          <p:cNvPr id="274" name="Екатерина Бабич"/>
          <p:cNvSpPr txBox="1"/>
          <p:nvPr/>
        </p:nvSpPr>
        <p:spPr>
          <a:xfrm>
            <a:off x="-3225800" y="8604250"/>
            <a:ext cx="10464800" cy="11303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defRPr sz="3400"/>
            </a:lvl1pPr>
          </a:lstStyle>
          <a:p>
            <a:r>
              <a:t>Екатерина Бабич</a:t>
            </a:r>
          </a:p>
        </p:txBody>
      </p:sp>
      <p:pic>
        <p:nvPicPr>
          <p:cNvPr id="275" name="logo.jpg" descr="log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56889" y="8380503"/>
            <a:ext cx="1361043" cy="10238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Shape 178"/>
          <p:cNvSpPr txBox="1"/>
          <p:nvPr/>
        </p:nvSpPr>
        <p:spPr>
          <a:xfrm>
            <a:off x="652496" y="-295149"/>
            <a:ext cx="11699807" cy="25320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marL="423968" indent="-420793" defTabSz="1300480">
              <a:spcBef>
                <a:spcPts val="1100"/>
              </a:spcBef>
              <a:tabLst>
                <a:tab pos="482600" algn="l"/>
                <a:tab pos="622300" algn="l"/>
                <a:tab pos="1257300" algn="l"/>
                <a:tab pos="1905000" algn="l"/>
                <a:tab pos="2540000" algn="l"/>
                <a:tab pos="3175000" algn="l"/>
                <a:tab pos="3822700" algn="l"/>
                <a:tab pos="4457700" algn="l"/>
                <a:tab pos="5092700" algn="l"/>
                <a:tab pos="5740400" algn="l"/>
                <a:tab pos="6375400" algn="l"/>
                <a:tab pos="7023100" algn="l"/>
                <a:tab pos="7658100" algn="l"/>
                <a:tab pos="8280400" algn="l"/>
                <a:tab pos="8940800" algn="l"/>
                <a:tab pos="9563100" algn="l"/>
                <a:tab pos="10198100" algn="l"/>
                <a:tab pos="10845800" algn="l"/>
                <a:tab pos="11480800" algn="l"/>
                <a:tab pos="12128500" algn="l"/>
                <a:tab pos="12763500" algn="l"/>
              </a:tabLst>
              <a:defRPr sz="4400"/>
            </a:pPr>
            <a:endParaRPr/>
          </a:p>
          <a:p>
            <a:pPr marL="423968" indent="-420793" defTabSz="1300480">
              <a:spcBef>
                <a:spcPts val="1100"/>
              </a:spcBef>
              <a:tabLst>
                <a:tab pos="482600" algn="l"/>
                <a:tab pos="622300" algn="l"/>
                <a:tab pos="1257300" algn="l"/>
                <a:tab pos="1905000" algn="l"/>
                <a:tab pos="2540000" algn="l"/>
                <a:tab pos="3175000" algn="l"/>
                <a:tab pos="3822700" algn="l"/>
                <a:tab pos="4457700" algn="l"/>
                <a:tab pos="5092700" algn="l"/>
                <a:tab pos="5740400" algn="l"/>
                <a:tab pos="6375400" algn="l"/>
                <a:tab pos="7023100" algn="l"/>
                <a:tab pos="7658100" algn="l"/>
                <a:tab pos="8280400" algn="l"/>
                <a:tab pos="8940800" algn="l"/>
                <a:tab pos="9563100" algn="l"/>
                <a:tab pos="10198100" algn="l"/>
                <a:tab pos="10845800" algn="l"/>
                <a:tab pos="11480800" algn="l"/>
                <a:tab pos="12128500" algn="l"/>
                <a:tab pos="12763500" algn="l"/>
              </a:tabLst>
              <a:defRPr sz="5600" b="1">
                <a:solidFill>
                  <a:srgbClr val="CC0066"/>
                </a:solidFill>
              </a:defRPr>
            </a:pPr>
            <a:r>
              <a:t>Участие в коучинговой программе </a:t>
            </a:r>
          </a:p>
        </p:txBody>
      </p:sp>
      <p:sp>
        <p:nvSpPr>
          <p:cNvPr id="424" name="Shape 179"/>
          <p:cNvSpPr txBox="1"/>
          <p:nvPr/>
        </p:nvSpPr>
        <p:spPr>
          <a:xfrm>
            <a:off x="660398" y="2974332"/>
            <a:ext cx="11684004" cy="417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234769" indent="-234769" algn="l" defTabSz="1300480">
              <a:buClr>
                <a:srgbClr val="000000"/>
              </a:buClr>
              <a:buSzPct val="100000"/>
              <a:buFont typeface="Arial"/>
              <a:buChar char="•"/>
              <a:tabLst>
                <a:tab pos="622300" algn="l"/>
                <a:tab pos="1257300" algn="l"/>
                <a:tab pos="1905000" algn="l"/>
                <a:tab pos="2540000" algn="l"/>
                <a:tab pos="3175000" algn="l"/>
                <a:tab pos="3822700" algn="l"/>
                <a:tab pos="4457700" algn="l"/>
                <a:tab pos="5092700" algn="l"/>
                <a:tab pos="5740400" algn="l"/>
                <a:tab pos="6375400" algn="l"/>
                <a:tab pos="7023100" algn="l"/>
                <a:tab pos="7658100" algn="l"/>
                <a:tab pos="8280400" algn="l"/>
                <a:tab pos="8940800" algn="l"/>
                <a:tab pos="9563100" algn="l"/>
                <a:tab pos="10198100" algn="l"/>
                <a:tab pos="10845800" algn="l"/>
                <a:tab pos="11480800" algn="l"/>
                <a:tab pos="12128500" algn="l"/>
                <a:tab pos="12763500" algn="l"/>
              </a:tabLst>
              <a:defRPr sz="2200" b="1"/>
            </a:pPr>
            <a:r>
              <a:rPr dirty="0"/>
              <a:t>Участие во всех блоках программы</a:t>
            </a:r>
          </a:p>
          <a:p>
            <a:pPr marL="234769" indent="-234769" algn="l" defTabSz="1300480">
              <a:buClr>
                <a:srgbClr val="000000"/>
              </a:buClr>
              <a:buSzPct val="100000"/>
              <a:buFont typeface="Arial"/>
              <a:buChar char="•"/>
              <a:tabLst>
                <a:tab pos="622300" algn="l"/>
                <a:tab pos="1257300" algn="l"/>
                <a:tab pos="1905000" algn="l"/>
                <a:tab pos="2540000" algn="l"/>
                <a:tab pos="3175000" algn="l"/>
                <a:tab pos="3822700" algn="l"/>
                <a:tab pos="4457700" algn="l"/>
                <a:tab pos="5092700" algn="l"/>
                <a:tab pos="5740400" algn="l"/>
                <a:tab pos="6375400" algn="l"/>
                <a:tab pos="7023100" algn="l"/>
                <a:tab pos="7658100" algn="l"/>
                <a:tab pos="8280400" algn="l"/>
                <a:tab pos="8940800" algn="l"/>
                <a:tab pos="9563100" algn="l"/>
                <a:tab pos="10198100" algn="l"/>
                <a:tab pos="10845800" algn="l"/>
                <a:tab pos="11480800" algn="l"/>
                <a:tab pos="12128500" algn="l"/>
                <a:tab pos="12763500" algn="l"/>
              </a:tabLst>
              <a:defRPr sz="2200" b="1"/>
            </a:pPr>
            <a:r>
              <a:rPr dirty="0"/>
              <a:t>Записи</a:t>
            </a:r>
          </a:p>
          <a:p>
            <a:pPr marL="234769" indent="-234769" algn="l" defTabSz="1300480">
              <a:buClr>
                <a:srgbClr val="000000"/>
              </a:buClr>
              <a:buSzPct val="100000"/>
              <a:buFont typeface="Arial"/>
              <a:buChar char="•"/>
              <a:tabLst>
                <a:tab pos="622300" algn="l"/>
                <a:tab pos="1257300" algn="l"/>
                <a:tab pos="1905000" algn="l"/>
                <a:tab pos="2540000" algn="l"/>
                <a:tab pos="3175000" algn="l"/>
                <a:tab pos="3822700" algn="l"/>
                <a:tab pos="4457700" algn="l"/>
                <a:tab pos="5092700" algn="l"/>
                <a:tab pos="5740400" algn="l"/>
                <a:tab pos="6375400" algn="l"/>
                <a:tab pos="7023100" algn="l"/>
                <a:tab pos="7658100" algn="l"/>
                <a:tab pos="8280400" algn="l"/>
                <a:tab pos="8940800" algn="l"/>
                <a:tab pos="9563100" algn="l"/>
                <a:tab pos="10198100" algn="l"/>
                <a:tab pos="10845800" algn="l"/>
                <a:tab pos="11480800" algn="l"/>
                <a:tab pos="12128500" algn="l"/>
                <a:tab pos="12763500" algn="l"/>
              </a:tabLst>
              <a:defRPr sz="2200" b="1"/>
            </a:pPr>
            <a:r>
              <a:rPr dirty="0"/>
              <a:t>Проверка домашних заданий</a:t>
            </a:r>
          </a:p>
          <a:p>
            <a:pPr marL="234769" indent="-234769" algn="l" defTabSz="1300480">
              <a:buClr>
                <a:srgbClr val="000000"/>
              </a:buClr>
              <a:buSzPct val="100000"/>
              <a:buFont typeface="Arial"/>
              <a:buChar char="•"/>
              <a:tabLst>
                <a:tab pos="622300" algn="l"/>
                <a:tab pos="1257300" algn="l"/>
                <a:tab pos="1905000" algn="l"/>
                <a:tab pos="2540000" algn="l"/>
                <a:tab pos="3175000" algn="l"/>
                <a:tab pos="3822700" algn="l"/>
                <a:tab pos="4457700" algn="l"/>
                <a:tab pos="5092700" algn="l"/>
                <a:tab pos="5740400" algn="l"/>
                <a:tab pos="6375400" algn="l"/>
                <a:tab pos="7023100" algn="l"/>
                <a:tab pos="7658100" algn="l"/>
                <a:tab pos="8280400" algn="l"/>
                <a:tab pos="8940800" algn="l"/>
                <a:tab pos="9563100" algn="l"/>
                <a:tab pos="10198100" algn="l"/>
                <a:tab pos="10845800" algn="l"/>
                <a:tab pos="11480800" algn="l"/>
                <a:tab pos="12128500" algn="l"/>
                <a:tab pos="12763500" algn="l"/>
              </a:tabLst>
              <a:defRPr sz="2200" b="1"/>
            </a:pPr>
            <a:r>
              <a:rPr dirty="0"/>
              <a:t>Работа на индивидуальной обучающей платформе</a:t>
            </a:r>
          </a:p>
          <a:p>
            <a:pPr marL="234769" indent="-234769" algn="l" defTabSz="1300480">
              <a:buClr>
                <a:srgbClr val="000000"/>
              </a:buClr>
              <a:buSzPct val="100000"/>
              <a:buFont typeface="Arial"/>
              <a:buChar char="•"/>
              <a:tabLst>
                <a:tab pos="622300" algn="l"/>
                <a:tab pos="1257300" algn="l"/>
                <a:tab pos="1905000" algn="l"/>
                <a:tab pos="2540000" algn="l"/>
                <a:tab pos="3175000" algn="l"/>
                <a:tab pos="3822700" algn="l"/>
                <a:tab pos="4457700" algn="l"/>
                <a:tab pos="5092700" algn="l"/>
                <a:tab pos="5740400" algn="l"/>
                <a:tab pos="6375400" algn="l"/>
                <a:tab pos="7023100" algn="l"/>
                <a:tab pos="7658100" algn="l"/>
                <a:tab pos="8280400" algn="l"/>
                <a:tab pos="8940800" algn="l"/>
                <a:tab pos="9563100" algn="l"/>
                <a:tab pos="10198100" algn="l"/>
                <a:tab pos="10845800" algn="l"/>
                <a:tab pos="11480800" algn="l"/>
                <a:tab pos="12128500" algn="l"/>
                <a:tab pos="12763500" algn="l"/>
              </a:tabLst>
              <a:defRPr sz="2200" b="1"/>
            </a:pPr>
            <a:endParaRPr dirty="0"/>
          </a:p>
          <a:p>
            <a:pPr marL="234769" indent="-234769" algn="l" defTabSz="1300480">
              <a:buClr>
                <a:srgbClr val="000000"/>
              </a:buClr>
              <a:buSzPct val="100000"/>
              <a:buFont typeface="Arial"/>
              <a:buChar char="•"/>
              <a:tabLst>
                <a:tab pos="622300" algn="l"/>
                <a:tab pos="1257300" algn="l"/>
                <a:tab pos="1905000" algn="l"/>
                <a:tab pos="2540000" algn="l"/>
                <a:tab pos="3175000" algn="l"/>
                <a:tab pos="3822700" algn="l"/>
                <a:tab pos="4457700" algn="l"/>
                <a:tab pos="5092700" algn="l"/>
                <a:tab pos="5740400" algn="l"/>
                <a:tab pos="6375400" algn="l"/>
                <a:tab pos="7023100" algn="l"/>
                <a:tab pos="7658100" algn="l"/>
                <a:tab pos="8280400" algn="l"/>
                <a:tab pos="8940800" algn="l"/>
                <a:tab pos="9563100" algn="l"/>
                <a:tab pos="10198100" algn="l"/>
                <a:tab pos="10845800" algn="l"/>
                <a:tab pos="11480800" algn="l"/>
                <a:tab pos="12128500" algn="l"/>
                <a:tab pos="12763500" algn="l"/>
              </a:tabLst>
              <a:defRPr sz="2200" b="1"/>
            </a:pPr>
            <a:endParaRPr dirty="0"/>
          </a:p>
          <a:p>
            <a:pPr marL="234769" indent="-234769" algn="l" defTabSz="1300480">
              <a:buClr>
                <a:srgbClr val="000000"/>
              </a:buClr>
              <a:buSzPct val="100000"/>
              <a:buFont typeface="Arial"/>
              <a:buChar char="•"/>
              <a:tabLst>
                <a:tab pos="622300" algn="l"/>
                <a:tab pos="1257300" algn="l"/>
                <a:tab pos="1905000" algn="l"/>
                <a:tab pos="2540000" algn="l"/>
                <a:tab pos="3175000" algn="l"/>
                <a:tab pos="3822700" algn="l"/>
                <a:tab pos="4457700" algn="l"/>
                <a:tab pos="5092700" algn="l"/>
                <a:tab pos="5740400" algn="l"/>
                <a:tab pos="6375400" algn="l"/>
                <a:tab pos="7023100" algn="l"/>
                <a:tab pos="7658100" algn="l"/>
                <a:tab pos="8280400" algn="l"/>
                <a:tab pos="8940800" algn="l"/>
                <a:tab pos="9563100" algn="l"/>
                <a:tab pos="10198100" algn="l"/>
                <a:tab pos="10845800" algn="l"/>
                <a:tab pos="11480800" algn="l"/>
                <a:tab pos="12128500" algn="l"/>
                <a:tab pos="12763500" algn="l"/>
              </a:tabLst>
              <a:defRPr sz="2200" b="1">
                <a:solidFill>
                  <a:srgbClr val="CC0066"/>
                </a:solidFill>
              </a:defRPr>
            </a:pPr>
            <a:endParaRPr dirty="0"/>
          </a:p>
          <a:p>
            <a:pPr defTabSz="1300480">
              <a:tabLst>
                <a:tab pos="622300" algn="l"/>
                <a:tab pos="1257300" algn="l"/>
                <a:tab pos="1905000" algn="l"/>
                <a:tab pos="2540000" algn="l"/>
                <a:tab pos="3175000" algn="l"/>
                <a:tab pos="3822700" algn="l"/>
                <a:tab pos="4457700" algn="l"/>
                <a:tab pos="5092700" algn="l"/>
                <a:tab pos="5740400" algn="l"/>
                <a:tab pos="6375400" algn="l"/>
                <a:tab pos="7023100" algn="l"/>
                <a:tab pos="7658100" algn="l"/>
                <a:tab pos="8280400" algn="l"/>
                <a:tab pos="8940800" algn="l"/>
                <a:tab pos="9563100" algn="l"/>
                <a:tab pos="10198100" algn="l"/>
                <a:tab pos="10845800" algn="l"/>
                <a:tab pos="11480800" algn="l"/>
                <a:tab pos="12128500" algn="l"/>
                <a:tab pos="12763500" algn="l"/>
              </a:tabLst>
              <a:defRPr sz="3800" b="1">
                <a:solidFill>
                  <a:srgbClr val="CC0066"/>
                </a:solidFill>
              </a:defRPr>
            </a:pPr>
            <a:r>
              <a:rPr dirty="0"/>
              <a:t>Вместо 450 000, всего 240 000 тенге</a:t>
            </a:r>
            <a:endParaRPr dirty="0"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302541" indent="-302541" defTabSz="1300480">
              <a:tabLst>
                <a:tab pos="622300" algn="l"/>
                <a:tab pos="1257300" algn="l"/>
                <a:tab pos="1905000" algn="l"/>
                <a:tab pos="2540000" algn="l"/>
                <a:tab pos="3175000" algn="l"/>
                <a:tab pos="3822700" algn="l"/>
                <a:tab pos="4457700" algn="l"/>
                <a:tab pos="5092700" algn="l"/>
                <a:tab pos="5740400" algn="l"/>
                <a:tab pos="6375400" algn="l"/>
                <a:tab pos="7023100" algn="l"/>
                <a:tab pos="7658100" algn="l"/>
                <a:tab pos="8280400" algn="l"/>
                <a:tab pos="8940800" algn="l"/>
                <a:tab pos="9563100" algn="l"/>
                <a:tab pos="10198100" algn="l"/>
                <a:tab pos="10845800" algn="l"/>
                <a:tab pos="11480800" algn="l"/>
                <a:tab pos="12128500" algn="l"/>
                <a:tab pos="12763500" algn="l"/>
              </a:tabLst>
              <a:defRPr sz="3800" b="1">
                <a:solidFill>
                  <a:srgbClr val="CC0066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pPr>
            <a:r>
              <a:rPr dirty="0"/>
              <a:t/>
            </a:r>
            <a:br>
              <a:rPr dirty="0"/>
            </a:br>
            <a:endParaRPr dirty="0"/>
          </a:p>
        </p:txBody>
      </p:sp>
      <p:sp>
        <p:nvSpPr>
          <p:cNvPr id="425" name="Rectangle 1"/>
          <p:cNvSpPr txBox="1"/>
          <p:nvPr/>
        </p:nvSpPr>
        <p:spPr>
          <a:xfrm>
            <a:off x="4273974" y="4729838"/>
            <a:ext cx="142745" cy="8312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2" tIns="65022" rIns="65022" bIns="65022" anchor="ctr">
            <a:spAutoFit/>
          </a:bodyPr>
          <a:lstStyle>
            <a:lvl1pPr algn="l" defTabSz="130048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/>
            </a:r>
            <a:br/>
            <a:endParaRPr/>
          </a:p>
        </p:txBody>
      </p:sp>
      <p:pic>
        <p:nvPicPr>
          <p:cNvPr id="426" name="logo.jpg" descr="log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09189" y="7975348"/>
            <a:ext cx="2017811" cy="1517905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Екатерина Бабич"/>
          <p:cNvSpPr txBox="1"/>
          <p:nvPr/>
        </p:nvSpPr>
        <p:spPr>
          <a:xfrm>
            <a:off x="-2921000" y="8477250"/>
            <a:ext cx="10464800" cy="11303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defRPr sz="3700"/>
            </a:lvl1pPr>
          </a:lstStyle>
          <a:p>
            <a:r>
              <a:t>Екатерина Бабич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Shape 121"/>
          <p:cNvSpPr txBox="1">
            <a:spLocks noGrp="1"/>
          </p:cNvSpPr>
          <p:nvPr>
            <p:ph type="title" idx="4294967295"/>
          </p:nvPr>
        </p:nvSpPr>
        <p:spPr>
          <a:xfrm>
            <a:off x="869774" y="3340629"/>
            <a:ext cx="11704322" cy="1625614"/>
          </a:xfrm>
          <a:prstGeom prst="rect">
            <a:avLst/>
          </a:prstGeom>
        </p:spPr>
        <p:txBody>
          <a:bodyPr lIns="0" tIns="0" rIns="0" bIns="0" anchor="t"/>
          <a:lstStyle/>
          <a:p>
            <a:pPr defTabSz="390990">
              <a:defRPr sz="3036">
                <a:solidFill>
                  <a:srgbClr val="CC0066"/>
                </a:solidFill>
                <a:effectLst>
                  <a:outerShdw blurRad="26289" dist="23397" dir="2700000" rotWithShape="0">
                    <a:srgbClr val="C0C0C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t>Как добиваться от сотрудников результатов? </a:t>
            </a:r>
          </a:p>
          <a:p>
            <a:pPr defTabSz="390990">
              <a:defRPr sz="3036">
                <a:solidFill>
                  <a:srgbClr val="CC0066"/>
                </a:solidFill>
                <a:effectLst>
                  <a:outerShdw blurRad="26289" dist="23397" dir="2700000" rotWithShape="0">
                    <a:srgbClr val="C0C0C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t>Решение - сформировать мисиию, цели компании и ввести стандарты</a:t>
            </a:r>
          </a:p>
        </p:txBody>
      </p:sp>
      <p:pic>
        <p:nvPicPr>
          <p:cNvPr id="430" name="logo.jpg" descr="log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56889" y="8380503"/>
            <a:ext cx="1361043" cy="1023849"/>
          </a:xfrm>
          <a:prstGeom prst="rect">
            <a:avLst/>
          </a:prstGeom>
          <a:ln w="12700">
            <a:miter lim="400000"/>
          </a:ln>
        </p:spPr>
      </p:pic>
      <p:sp>
        <p:nvSpPr>
          <p:cNvPr id="431" name="Екатерина Бабич"/>
          <p:cNvSpPr txBox="1"/>
          <p:nvPr/>
        </p:nvSpPr>
        <p:spPr>
          <a:xfrm>
            <a:off x="-3225800" y="8604250"/>
            <a:ext cx="10464800" cy="11303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defRPr sz="3400"/>
            </a:lvl1pPr>
          </a:lstStyle>
          <a:p>
            <a:r>
              <a:t>Екатерина Бабич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Миссия и цель компании"/>
          <p:cNvSpPr txBox="1">
            <a:spLocks noGrp="1"/>
          </p:cNvSpPr>
          <p:nvPr>
            <p:ph type="ctrTitle"/>
          </p:nvPr>
        </p:nvSpPr>
        <p:spPr>
          <a:xfrm>
            <a:off x="1384300" y="-1511300"/>
            <a:ext cx="10464800" cy="3302000"/>
          </a:xfrm>
          <a:prstGeom prst="rect">
            <a:avLst/>
          </a:prstGeom>
        </p:spPr>
        <p:txBody>
          <a:bodyPr/>
          <a:lstStyle>
            <a:lvl1pPr defTabSz="355600">
              <a:defRPr sz="5100" b="1">
                <a:solidFill>
                  <a:srgbClr val="CB2A7A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Миссия и цель компании</a:t>
            </a:r>
          </a:p>
        </p:txBody>
      </p:sp>
      <p:sp>
        <p:nvSpPr>
          <p:cNvPr id="434" name="Екатерина Бабич"/>
          <p:cNvSpPr txBox="1">
            <a:spLocks noGrp="1"/>
          </p:cNvSpPr>
          <p:nvPr>
            <p:ph type="subTitle" sz="quarter" idx="1"/>
          </p:nvPr>
        </p:nvSpPr>
        <p:spPr>
          <a:xfrm>
            <a:off x="-2921000" y="8477250"/>
            <a:ext cx="10464800" cy="11303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r>
              <a:t>Екатерина Бабич</a:t>
            </a:r>
          </a:p>
        </p:txBody>
      </p:sp>
      <p:pic>
        <p:nvPicPr>
          <p:cNvPr id="435" name="logo.jpg" descr="log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09189" y="7975348"/>
            <a:ext cx="2017811" cy="1517905"/>
          </a:xfrm>
          <a:prstGeom prst="rect">
            <a:avLst/>
          </a:prstGeom>
          <a:ln w="12700">
            <a:miter lim="400000"/>
          </a:ln>
        </p:spPr>
      </p:pic>
      <p:pic>
        <p:nvPicPr>
          <p:cNvPr id="436" name="7b10433e-a024-4baf-ba40-44623ad27f9e.jpg" descr="7b10433e-a024-4baf-ba40-44623ad27f9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5887" y="2076990"/>
            <a:ext cx="4706526" cy="352989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6663381" y="2243651"/>
            <a:ext cx="4265226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Что</a:t>
            </a:r>
            <a:r>
              <a:rPr kumimoji="0" lang="ru-RU" sz="24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 чувствует ваш клиент?</a:t>
            </a:r>
            <a:endParaRPr kumimoji="0" lang="ru-RU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48965" y="3280609"/>
            <a:ext cx="737803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Что он рассказывает своим друзьям и близки?</a:t>
            </a:r>
            <a:endParaRPr kumimoji="0" lang="ru-RU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89155" y="4381001"/>
            <a:ext cx="4876800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Одним словом,</a:t>
            </a:r>
            <a:r>
              <a:rPr kumimoji="0" lang="ru-RU" sz="24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 без занудных формулировок</a:t>
            </a:r>
            <a:endParaRPr kumimoji="0" lang="ru-RU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hape 7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200" b="1">
                <a:solidFill>
                  <a:srgbClr val="A61979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Миссия и цель</a:t>
            </a:r>
          </a:p>
        </p:txBody>
      </p:sp>
      <p:sp>
        <p:nvSpPr>
          <p:cNvPr id="439" name="Shape 79"/>
          <p:cNvSpPr txBox="1">
            <a:spLocks noGrp="1"/>
          </p:cNvSpPr>
          <p:nvPr>
            <p:ph type="body" idx="1"/>
          </p:nvPr>
        </p:nvSpPr>
        <p:spPr>
          <a:xfrm>
            <a:off x="800100" y="1473200"/>
            <a:ext cx="11099800" cy="6286500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500"/>
              </a:spcBef>
              <a:buSzTx/>
              <a:buNone/>
              <a:defRPr sz="2400"/>
            </a:pPr>
            <a:r>
              <a:t>Основная цель нашей компании:</a:t>
            </a:r>
          </a:p>
          <a:p>
            <a:pPr marL="0" indent="0">
              <a:spcBef>
                <a:spcPts val="500"/>
              </a:spcBef>
              <a:buSzTx/>
              <a:buNone/>
              <a:defRPr sz="2400" i="1"/>
            </a:pPr>
            <a:r>
              <a:t>Создание самого лучшего, процветающеого салона красоты в _____________ (город) предоставляющего __________________________________ (перечисление услуг).</a:t>
            </a:r>
          </a:p>
          <a:p>
            <a:pPr marL="0" indent="0">
              <a:spcBef>
                <a:spcPts val="500"/>
              </a:spcBef>
              <a:buSzTx/>
              <a:buNone/>
              <a:defRPr sz="2400"/>
            </a:pPr>
            <a:r>
              <a:t> </a:t>
            </a:r>
          </a:p>
          <a:p>
            <a:pPr marL="0" indent="0">
              <a:spcBef>
                <a:spcPts val="500"/>
              </a:spcBef>
              <a:buSzTx/>
              <a:buNone/>
              <a:defRPr sz="2400"/>
            </a:pPr>
            <a:r>
              <a:t>Миссия :</a:t>
            </a:r>
          </a:p>
          <a:p>
            <a:pPr marL="0" indent="0">
              <a:spcBef>
                <a:spcPts val="500"/>
              </a:spcBef>
              <a:buSzTx/>
              <a:buNone/>
              <a:defRPr sz="2400" i="1"/>
            </a:pPr>
            <a:r>
              <a:t>Предоставлять качественные салонные услуги, повышающие качество жизни за счет улучшения внешнего вида, внешней и внутренней красоты каждого посетителя.</a:t>
            </a:r>
          </a:p>
        </p:txBody>
      </p:sp>
      <p:sp>
        <p:nvSpPr>
          <p:cNvPr id="440" name="Екатерина Бабич"/>
          <p:cNvSpPr txBox="1"/>
          <p:nvPr/>
        </p:nvSpPr>
        <p:spPr>
          <a:xfrm>
            <a:off x="-3225800" y="8604250"/>
            <a:ext cx="10464800" cy="11303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defRPr sz="3400"/>
            </a:lvl1pPr>
          </a:lstStyle>
          <a:p>
            <a:r>
              <a:t>Екатерина Бабич</a:t>
            </a:r>
          </a:p>
        </p:txBody>
      </p:sp>
      <p:pic>
        <p:nvPicPr>
          <p:cNvPr id="441" name="logo.jpg" descr="log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56889" y="8380503"/>
            <a:ext cx="1361043" cy="10238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7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200" b="1">
                <a:solidFill>
                  <a:srgbClr val="A61979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Миссия и цель</a:t>
            </a:r>
          </a:p>
        </p:txBody>
      </p:sp>
      <p:sp>
        <p:nvSpPr>
          <p:cNvPr id="444" name="Екатерина Бабич"/>
          <p:cNvSpPr txBox="1"/>
          <p:nvPr/>
        </p:nvSpPr>
        <p:spPr>
          <a:xfrm>
            <a:off x="-3225800" y="8604250"/>
            <a:ext cx="10464800" cy="11303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defRPr sz="3400"/>
            </a:lvl1pPr>
          </a:lstStyle>
          <a:p>
            <a:r>
              <a:t>Екатерина Бабич</a:t>
            </a:r>
          </a:p>
        </p:txBody>
      </p:sp>
      <p:pic>
        <p:nvPicPr>
          <p:cNvPr id="445" name="logo.jpg" descr="log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56889" y="8380503"/>
            <a:ext cx="1361043" cy="1023849"/>
          </a:xfrm>
          <a:prstGeom prst="rect">
            <a:avLst/>
          </a:prstGeom>
          <a:ln w="12700">
            <a:miter lim="400000"/>
          </a:ln>
        </p:spPr>
      </p:pic>
      <p:pic>
        <p:nvPicPr>
          <p:cNvPr id="446" name="Снимок экрана 2018-08-18 в 13.40.00.png" descr="Снимок экрана 2018-08-18 в 13.40.0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79225" y="1892300"/>
            <a:ext cx="8446352" cy="6680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Правила и стандарты"/>
          <p:cNvSpPr txBox="1">
            <a:spLocks noGrp="1"/>
          </p:cNvSpPr>
          <p:nvPr>
            <p:ph type="ctrTitle"/>
          </p:nvPr>
        </p:nvSpPr>
        <p:spPr>
          <a:xfrm>
            <a:off x="1270000" y="1485900"/>
            <a:ext cx="10464800" cy="3302000"/>
          </a:xfrm>
          <a:prstGeom prst="rect">
            <a:avLst/>
          </a:prstGeom>
        </p:spPr>
        <p:txBody>
          <a:bodyPr/>
          <a:lstStyle>
            <a:lvl1pPr defTabSz="355600">
              <a:defRPr sz="5100" b="1">
                <a:solidFill>
                  <a:srgbClr val="CB2A7A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Правила и стандарты</a:t>
            </a:r>
          </a:p>
        </p:txBody>
      </p:sp>
      <p:sp>
        <p:nvSpPr>
          <p:cNvPr id="449" name="Екатерина Бабич"/>
          <p:cNvSpPr txBox="1">
            <a:spLocks noGrp="1"/>
          </p:cNvSpPr>
          <p:nvPr>
            <p:ph type="subTitle" sz="quarter" idx="1"/>
          </p:nvPr>
        </p:nvSpPr>
        <p:spPr>
          <a:xfrm>
            <a:off x="-2921000" y="8477250"/>
            <a:ext cx="10464800" cy="11303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r>
              <a:t>Екатерина Бабич</a:t>
            </a:r>
          </a:p>
        </p:txBody>
      </p:sp>
      <p:pic>
        <p:nvPicPr>
          <p:cNvPr id="450" name="logo.jpg" descr="log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09189" y="7975348"/>
            <a:ext cx="2017811" cy="15179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Shape 19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200" b="1">
                <a:solidFill>
                  <a:srgbClr val="B4186A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Стандарты должности: что должно входить?</a:t>
            </a:r>
          </a:p>
        </p:txBody>
      </p:sp>
      <p:sp>
        <p:nvSpPr>
          <p:cNvPr id="453" name="Shape 198"/>
          <p:cNvSpPr txBox="1">
            <a:spLocks noGrp="1"/>
          </p:cNvSpPr>
          <p:nvPr>
            <p:ph type="body" idx="1"/>
          </p:nvPr>
        </p:nvSpPr>
        <p:spPr>
          <a:xfrm>
            <a:off x="330200" y="2057400"/>
            <a:ext cx="11099800" cy="6286500"/>
          </a:xfrm>
          <a:prstGeom prst="rect">
            <a:avLst/>
          </a:prstGeom>
        </p:spPr>
        <p:txBody>
          <a:bodyPr/>
          <a:lstStyle/>
          <a:p>
            <a:pPr marL="1498868" indent="-1498868">
              <a:spcBef>
                <a:spcPts val="500"/>
              </a:spcBef>
              <a:buFont typeface="Arial"/>
              <a:defRPr sz="2900"/>
            </a:pPr>
            <a:r>
              <a:rPr dirty="0"/>
              <a:t>Цель, миссия, девиз, кредо</a:t>
            </a:r>
          </a:p>
          <a:p>
            <a:pPr marL="1498868" indent="-1498868">
              <a:spcBef>
                <a:spcPts val="500"/>
              </a:spcBef>
              <a:buFont typeface="Arial"/>
              <a:defRPr sz="2900"/>
            </a:pPr>
            <a:r>
              <a:rPr dirty="0"/>
              <a:t>Обязанности и должностные инструкции</a:t>
            </a:r>
          </a:p>
          <a:p>
            <a:pPr marL="1498868" indent="-1498868">
              <a:spcBef>
                <a:spcPts val="500"/>
              </a:spcBef>
              <a:buFont typeface="Arial"/>
              <a:defRPr sz="2900"/>
            </a:pPr>
            <a:r>
              <a:rPr dirty="0"/>
              <a:t>Организационная политика</a:t>
            </a:r>
          </a:p>
          <a:p>
            <a:pPr marL="1498868" indent="-1498868">
              <a:spcBef>
                <a:spcPts val="500"/>
              </a:spcBef>
              <a:buFont typeface="Arial"/>
              <a:defRPr sz="2900"/>
            </a:pPr>
            <a:r>
              <a:rPr dirty="0"/>
              <a:t>Корпоративная культура</a:t>
            </a:r>
          </a:p>
          <a:p>
            <a:pPr marL="1498868" indent="-1498868">
              <a:spcBef>
                <a:spcPts val="500"/>
              </a:spcBef>
              <a:buFont typeface="Arial"/>
              <a:defRPr sz="2900"/>
            </a:pPr>
            <a:r>
              <a:rPr dirty="0"/>
              <a:t>Общие обязанности штатного сотрудника</a:t>
            </a:r>
          </a:p>
          <a:p>
            <a:pPr marL="1498868" indent="-1498868">
              <a:spcBef>
                <a:spcPts val="500"/>
              </a:spcBef>
              <a:buFont typeface="Arial"/>
              <a:defRPr sz="2900"/>
            </a:pPr>
            <a:r>
              <a:rPr dirty="0"/>
              <a:t>Основные функции и обязанности</a:t>
            </a:r>
          </a:p>
          <a:p>
            <a:pPr marL="1498868" indent="-1498868">
              <a:spcBef>
                <a:spcPts val="500"/>
              </a:spcBef>
              <a:buFont typeface="Arial"/>
              <a:defRPr sz="2900"/>
            </a:pPr>
            <a:r>
              <a:rPr dirty="0"/>
              <a:t>Внутренние правила для сотрудников</a:t>
            </a:r>
          </a:p>
          <a:p>
            <a:pPr marL="1498868" indent="-1498868">
              <a:spcBef>
                <a:spcPts val="500"/>
              </a:spcBef>
              <a:buFont typeface="Arial"/>
              <a:defRPr sz="2900"/>
            </a:pPr>
            <a:r>
              <a:rPr dirty="0"/>
              <a:t>Правила внешнего вида</a:t>
            </a:r>
          </a:p>
          <a:p>
            <a:pPr marL="1498868" indent="-1498868">
              <a:spcBef>
                <a:spcPts val="500"/>
              </a:spcBef>
              <a:buFont typeface="Arial"/>
              <a:defRPr sz="2900"/>
            </a:pPr>
            <a:r>
              <a:rPr dirty="0"/>
              <a:t>Принципы работы с клиентами </a:t>
            </a:r>
          </a:p>
          <a:p>
            <a:pPr marL="1498868" indent="-1498868">
              <a:spcBef>
                <a:spcPts val="500"/>
              </a:spcBef>
              <a:buFont typeface="Arial"/>
              <a:defRPr sz="2900"/>
            </a:pPr>
            <a:r>
              <a:rPr dirty="0"/>
              <a:t>Принципы работы с недовольными клиентами</a:t>
            </a:r>
          </a:p>
          <a:p>
            <a:pPr marL="1498868" indent="-1498868">
              <a:spcBef>
                <a:spcPts val="500"/>
              </a:spcBef>
              <a:buFont typeface="Arial"/>
              <a:defRPr sz="2900"/>
            </a:pPr>
            <a:r>
              <a:rPr dirty="0"/>
              <a:t>Система штрафов и наказаний</a:t>
            </a:r>
          </a:p>
          <a:p>
            <a:pPr marL="1498868" indent="-1498868">
              <a:spcBef>
                <a:spcPts val="500"/>
              </a:spcBef>
              <a:buFont typeface="Arial"/>
              <a:defRPr sz="2900"/>
            </a:pPr>
            <a:r>
              <a:rPr dirty="0"/>
              <a:t>Техника продаж и тренировки по продажам</a:t>
            </a:r>
          </a:p>
        </p:txBody>
      </p:sp>
      <p:sp>
        <p:nvSpPr>
          <p:cNvPr id="454" name="Екатерина Бабич"/>
          <p:cNvSpPr txBox="1"/>
          <p:nvPr/>
        </p:nvSpPr>
        <p:spPr>
          <a:xfrm>
            <a:off x="-2921000" y="8477250"/>
            <a:ext cx="10464800" cy="11303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defRPr sz="3700"/>
            </a:lvl1pPr>
          </a:lstStyle>
          <a:p>
            <a:r>
              <a:t>Екатерина Бабич</a:t>
            </a:r>
          </a:p>
        </p:txBody>
      </p:sp>
      <p:pic>
        <p:nvPicPr>
          <p:cNvPr id="455" name="logo.jpg" descr="log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09189" y="7975348"/>
            <a:ext cx="2017811" cy="15179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Shape 311"/>
          <p:cNvSpPr txBox="1">
            <a:spLocks noGrp="1"/>
          </p:cNvSpPr>
          <p:nvPr>
            <p:ph type="title" idx="4294967295"/>
          </p:nvPr>
        </p:nvSpPr>
        <p:spPr>
          <a:xfrm>
            <a:off x="973099" y="690879"/>
            <a:ext cx="11381463" cy="1625601"/>
          </a:xfrm>
          <a:prstGeom prst="rect">
            <a:avLst/>
          </a:prstGeom>
        </p:spPr>
        <p:txBody>
          <a:bodyPr lIns="0" tIns="0" rIns="0" bIns="0" anchor="t"/>
          <a:lstStyle>
            <a:lvl1pPr defTabSz="1300480">
              <a:defRPr sz="5000" b="1">
                <a:solidFill>
                  <a:srgbClr val="C1003C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Супер-предложение</a:t>
            </a:r>
          </a:p>
        </p:txBody>
      </p:sp>
      <p:sp>
        <p:nvSpPr>
          <p:cNvPr id="458" name="Shape 312"/>
          <p:cNvSpPr txBox="1">
            <a:spLocks noGrp="1"/>
          </p:cNvSpPr>
          <p:nvPr>
            <p:ph type="body" idx="4294967295"/>
          </p:nvPr>
        </p:nvSpPr>
        <p:spPr>
          <a:xfrm>
            <a:off x="617499" y="2102828"/>
            <a:ext cx="11381463" cy="5734774"/>
          </a:xfrm>
          <a:prstGeom prst="rect">
            <a:avLst/>
          </a:prstGeom>
        </p:spPr>
        <p:txBody>
          <a:bodyPr lIns="0" tIns="0" rIns="0" bIns="0" anchor="t"/>
          <a:lstStyle/>
          <a:p>
            <a:pPr marL="650240" indent="-650240" algn="ctr" defTabSz="1300480">
              <a:spcBef>
                <a:spcPts val="1100"/>
              </a:spcBef>
              <a:buSzTx/>
              <a:buNone/>
              <a:defRPr sz="3400">
                <a:latin typeface="Calibri"/>
                <a:ea typeface="Calibri"/>
                <a:cs typeface="Calibri"/>
                <a:sym typeface="Calibri"/>
              </a:defRPr>
            </a:pPr>
            <a:r>
              <a:t>Стандарты для администраторов – ТОЛЬКО СЕГОДНЯ 100 000 тенге вместо 150 000 тенге!</a:t>
            </a:r>
            <a:endParaRPr sz="2400"/>
          </a:p>
          <a:p>
            <a:pPr marL="650240" indent="-650240" algn="ctr" defTabSz="1300480">
              <a:spcBef>
                <a:spcPts val="1100"/>
              </a:spcBef>
              <a:buSzTx/>
              <a:buNone/>
              <a:defRPr sz="3400">
                <a:latin typeface="Calibri"/>
                <a:ea typeface="Calibri"/>
                <a:cs typeface="Calibri"/>
                <a:sym typeface="Calibri"/>
              </a:defRPr>
            </a:pPr>
            <a:endParaRPr sz="2400"/>
          </a:p>
          <a:p>
            <a:pPr marL="650240" indent="-650240" algn="ctr" defTabSz="1300480">
              <a:spcBef>
                <a:spcPts val="1100"/>
              </a:spcBef>
              <a:buSzTx/>
              <a:buNone/>
              <a:defRPr sz="3400">
                <a:latin typeface="Calibri"/>
                <a:ea typeface="Calibri"/>
                <a:cs typeface="Calibri"/>
                <a:sym typeface="Calibri"/>
              </a:defRPr>
            </a:pPr>
            <a:r>
              <a:t>Стандарты для специалистов – ТОЛЬКО СЕГОДНЯ 100 000 тенге вместо 150 000 тенге!</a:t>
            </a:r>
            <a:endParaRPr sz="2400"/>
          </a:p>
          <a:p>
            <a:pPr marL="650240" indent="-650240" algn="ctr" defTabSz="1300480">
              <a:spcBef>
                <a:spcPts val="1100"/>
              </a:spcBef>
              <a:buSzTx/>
              <a:buNone/>
              <a:defRPr sz="3400">
                <a:latin typeface="Calibri"/>
                <a:ea typeface="Calibri"/>
                <a:cs typeface="Calibri"/>
                <a:sym typeface="Calibri"/>
              </a:defRPr>
            </a:pPr>
            <a:endParaRPr sz="2400"/>
          </a:p>
          <a:p>
            <a:pPr marL="650240" indent="-650240" algn="ctr" defTabSz="1300480">
              <a:spcBef>
                <a:spcPts val="1100"/>
              </a:spcBef>
              <a:buSzTx/>
              <a:buNone/>
              <a:defRPr sz="3400">
                <a:latin typeface="Calibri"/>
                <a:ea typeface="Calibri"/>
                <a:cs typeface="Calibri"/>
                <a:sym typeface="Calibri"/>
              </a:defRPr>
            </a:pPr>
            <a:r>
              <a:t>Стандарты для специалистов + стандарты для администраторов только сегодня 180 000 тенге вместо 300 000 тенге!</a:t>
            </a:r>
          </a:p>
        </p:txBody>
      </p:sp>
      <p:sp>
        <p:nvSpPr>
          <p:cNvPr id="459" name="Екатерина Бабич"/>
          <p:cNvSpPr txBox="1"/>
          <p:nvPr/>
        </p:nvSpPr>
        <p:spPr>
          <a:xfrm>
            <a:off x="-2921000" y="8477250"/>
            <a:ext cx="10464800" cy="11303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defRPr sz="3700"/>
            </a:lvl1pPr>
          </a:lstStyle>
          <a:p>
            <a:r>
              <a:t>Екатерина Бабич</a:t>
            </a:r>
          </a:p>
        </p:txBody>
      </p:sp>
      <p:pic>
        <p:nvPicPr>
          <p:cNvPr id="460" name="logo.jpg" descr="log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09189" y="7975348"/>
            <a:ext cx="2017811" cy="15179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Shape 279"/>
          <p:cNvSpPr txBox="1">
            <a:spLocks noGrp="1"/>
          </p:cNvSpPr>
          <p:nvPr>
            <p:ph type="title" idx="4294967295"/>
          </p:nvPr>
        </p:nvSpPr>
        <p:spPr>
          <a:xfrm>
            <a:off x="891538" y="-2924106"/>
            <a:ext cx="11704323" cy="7396413"/>
          </a:xfrm>
          <a:prstGeom prst="rect">
            <a:avLst/>
          </a:prstGeom>
        </p:spPr>
        <p:txBody>
          <a:bodyPr lIns="0" tIns="0" rIns="0" bIns="0"/>
          <a:lstStyle>
            <a:lvl1pPr defTabSz="1300480">
              <a:defRPr sz="6200" b="1">
                <a:solidFill>
                  <a:srgbClr val="CB2A7A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Управление персоналом </a:t>
            </a:r>
          </a:p>
        </p:txBody>
      </p:sp>
      <p:sp>
        <p:nvSpPr>
          <p:cNvPr id="463" name="Екатерина Бабич"/>
          <p:cNvSpPr txBox="1"/>
          <p:nvPr/>
        </p:nvSpPr>
        <p:spPr>
          <a:xfrm>
            <a:off x="-2921000" y="8477250"/>
            <a:ext cx="10464800" cy="11303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defRPr sz="3700"/>
            </a:lvl1pPr>
          </a:lstStyle>
          <a:p>
            <a:r>
              <a:t>Екатерина Бабич</a:t>
            </a:r>
          </a:p>
        </p:txBody>
      </p:sp>
      <p:pic>
        <p:nvPicPr>
          <p:cNvPr id="464" name="logo.jpg" descr="log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09189" y="7975348"/>
            <a:ext cx="2017811" cy="1517905"/>
          </a:xfrm>
          <a:prstGeom prst="rect">
            <a:avLst/>
          </a:prstGeom>
          <a:ln w="12700">
            <a:miter lim="400000"/>
          </a:ln>
        </p:spPr>
      </p:pic>
      <p:pic>
        <p:nvPicPr>
          <p:cNvPr id="465" name="9b9e8e5b-fc5a-4b09-aedd-4257e7cc9932.jpg" descr="9b9e8e5b-fc5a-4b09-aedd-4257e7cc993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11373" y="1500365"/>
            <a:ext cx="5064655" cy="67528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Shape 204"/>
          <p:cNvSpPr txBox="1">
            <a:spLocks noGrp="1"/>
          </p:cNvSpPr>
          <p:nvPr>
            <p:ph type="title" idx="4294967295"/>
          </p:nvPr>
        </p:nvSpPr>
        <p:spPr>
          <a:xfrm>
            <a:off x="650238" y="390594"/>
            <a:ext cx="11704323" cy="1625602"/>
          </a:xfrm>
          <a:prstGeom prst="rect">
            <a:avLst/>
          </a:prstGeom>
        </p:spPr>
        <p:txBody>
          <a:bodyPr lIns="0" tIns="0" rIns="0" bIns="0"/>
          <a:lstStyle>
            <a:lvl1pPr defTabSz="1300480">
              <a:defRPr sz="4800" b="1">
                <a:solidFill>
                  <a:srgbClr val="CB2A7A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Почему сотрудники работают не работают с полной отдачей?</a:t>
            </a:r>
          </a:p>
        </p:txBody>
      </p:sp>
      <p:sp>
        <p:nvSpPr>
          <p:cNvPr id="468" name="Shape 205"/>
          <p:cNvSpPr txBox="1">
            <a:spLocks noGrp="1"/>
          </p:cNvSpPr>
          <p:nvPr>
            <p:ph type="body" idx="4294967295"/>
          </p:nvPr>
        </p:nvSpPr>
        <p:spPr>
          <a:xfrm>
            <a:off x="650238" y="2221651"/>
            <a:ext cx="11704323" cy="6436931"/>
          </a:xfrm>
          <a:prstGeom prst="rect">
            <a:avLst/>
          </a:prstGeom>
        </p:spPr>
        <p:txBody>
          <a:bodyPr lIns="0" tIns="0" rIns="0" bIns="0" anchor="t"/>
          <a:lstStyle/>
          <a:p>
            <a:pPr marL="1184053" indent="-1184053" defTabSz="1300480">
              <a:spcBef>
                <a:spcPts val="0"/>
              </a:spcBef>
              <a:buSzPct val="100000"/>
              <a:buFont typeface="Arial"/>
              <a:defRPr sz="2600"/>
            </a:pPr>
            <a:r>
              <a:t>Не знают или не используют в своей работе правила и стандарты работы;</a:t>
            </a:r>
          </a:p>
          <a:p>
            <a:pPr marL="1184053" indent="-1184053" defTabSz="1300480">
              <a:spcBef>
                <a:spcPts val="400"/>
              </a:spcBef>
              <a:buSzPct val="100000"/>
              <a:buFont typeface="Arial"/>
              <a:defRPr sz="2600"/>
            </a:pPr>
            <a:r>
              <a:t>Неправильно прописаны инструкции и стандарты должности;</a:t>
            </a:r>
          </a:p>
          <a:p>
            <a:pPr marL="1184053" indent="-1184053" defTabSz="1300480">
              <a:spcBef>
                <a:spcPts val="400"/>
              </a:spcBef>
              <a:buSzPct val="100000"/>
              <a:buFont typeface="Arial"/>
              <a:defRPr sz="2600"/>
            </a:pPr>
            <a:r>
              <a:t>Игнорирование нарушений со стороны сотрудников руководством;</a:t>
            </a:r>
          </a:p>
          <a:p>
            <a:pPr marL="1184053" indent="-1184053" defTabSz="1300480">
              <a:spcBef>
                <a:spcPts val="400"/>
              </a:spcBef>
              <a:buSzPct val="100000"/>
              <a:buFont typeface="Arial"/>
              <a:defRPr sz="2600"/>
            </a:pPr>
            <a:r>
              <a:t>Отсутствие постоянного корпоративного обучения и коррекции в работе.</a:t>
            </a:r>
            <a:r>
              <a:rPr sz="2400"/>
              <a:t> </a:t>
            </a:r>
          </a:p>
          <a:p>
            <a:pPr marL="1184053" indent="-1184053" defTabSz="1300480">
              <a:spcBef>
                <a:spcPts val="400"/>
              </a:spcBef>
              <a:buSzPct val="100000"/>
              <a:buFont typeface="Arial"/>
              <a:defRPr sz="2600"/>
            </a:pPr>
            <a:r>
              <a:t>Отсутствие корпоративной этики и культуры; </a:t>
            </a:r>
          </a:p>
          <a:p>
            <a:pPr marL="1184053" indent="-1184053" defTabSz="1300480">
              <a:spcBef>
                <a:spcPts val="400"/>
              </a:spcBef>
              <a:buSzPct val="100000"/>
              <a:buFont typeface="Arial"/>
              <a:defRPr sz="2600"/>
            </a:pPr>
            <a:r>
              <a:t>Наличие «демотиваторов» в коллективе, сплетен и слухов;</a:t>
            </a:r>
          </a:p>
          <a:p>
            <a:pPr marL="1184053" indent="-1184053" defTabSz="1300480">
              <a:spcBef>
                <a:spcPts val="400"/>
              </a:spcBef>
              <a:buSzPct val="100000"/>
              <a:buFont typeface="Arial"/>
              <a:defRPr sz="2600"/>
            </a:pPr>
            <a:r>
              <a:t>Игнорирование собраний персонала;</a:t>
            </a:r>
          </a:p>
          <a:p>
            <a:pPr marL="1184053" indent="-1184053" defTabSz="1300480">
              <a:spcBef>
                <a:spcPts val="400"/>
              </a:spcBef>
              <a:buSzPct val="100000"/>
              <a:buFont typeface="Arial"/>
              <a:defRPr sz="2600"/>
            </a:pPr>
            <a:r>
              <a:t>Отсутствует контроль со стороны руководителя или контроль недостаточный</a:t>
            </a:r>
          </a:p>
          <a:p>
            <a:pPr marL="1184053" indent="-1184053" defTabSz="1300480">
              <a:spcBef>
                <a:spcPts val="400"/>
              </a:spcBef>
              <a:buSzPct val="100000"/>
              <a:buFont typeface="Arial"/>
              <a:defRPr sz="2600"/>
            </a:pPr>
            <a:r>
              <a:t>Недостаточно лидерских качеств у руководителя;</a:t>
            </a:r>
          </a:p>
        </p:txBody>
      </p:sp>
      <p:sp>
        <p:nvSpPr>
          <p:cNvPr id="469" name="Екатерина Бабич"/>
          <p:cNvSpPr txBox="1"/>
          <p:nvPr/>
        </p:nvSpPr>
        <p:spPr>
          <a:xfrm>
            <a:off x="-2921000" y="8477250"/>
            <a:ext cx="10464800" cy="11303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defRPr sz="3700"/>
            </a:lvl1pPr>
          </a:lstStyle>
          <a:p>
            <a:r>
              <a:t>Екатерина Бабич</a:t>
            </a:r>
          </a:p>
        </p:txBody>
      </p:sp>
      <p:pic>
        <p:nvPicPr>
          <p:cNvPr id="470" name="logo.jpg" descr="log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09189" y="7975348"/>
            <a:ext cx="2017811" cy="15179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78"/>
          <p:cNvSpPr txBox="1">
            <a:spLocks noGrp="1"/>
          </p:cNvSpPr>
          <p:nvPr>
            <p:ph type="title" idx="4294967295"/>
          </p:nvPr>
        </p:nvSpPr>
        <p:spPr>
          <a:xfrm>
            <a:off x="538124" y="1080375"/>
            <a:ext cx="11928550" cy="5012214"/>
          </a:xfrm>
          <a:prstGeom prst="rect">
            <a:avLst/>
          </a:prstGeom>
        </p:spPr>
        <p:txBody>
          <a:bodyPr lIns="0" tIns="0" rIns="0" bIns="0" anchor="t"/>
          <a:lstStyle/>
          <a:p>
            <a:pPr defTabSz="481719"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/>
            </a:r>
            <a:br/>
            <a:r>
              <a:t/>
            </a:r>
            <a:br/>
            <a:r>
              <a:t/>
            </a:r>
            <a:br/>
            <a:r>
              <a:rPr sz="3400">
                <a:solidFill>
                  <a:srgbClr val="CC0066"/>
                </a:solidFill>
                <a:effectLst>
                  <a:outerShdw blurRad="25400" dist="28825" dir="2700000" rotWithShape="0">
                    <a:srgbClr val="C0C0C0"/>
                  </a:outerShdw>
                </a:effectLst>
                <a:latin typeface="Arial Black"/>
                <a:ea typeface="Arial Black"/>
                <a:cs typeface="Arial Black"/>
                <a:sym typeface="Arial Black"/>
              </a:rPr>
              <a:t> Как организовать систему внутреннего маркетинга? Записывать и перезаписывать клиентов?</a:t>
            </a:r>
          </a:p>
          <a:p>
            <a:pPr defTabSz="481719">
              <a:defRPr sz="3400">
                <a:solidFill>
                  <a:srgbClr val="CC0066"/>
                </a:solidFill>
                <a:effectLst>
                  <a:outerShdw blurRad="25400" dist="28825" dir="2700000" rotWithShape="0">
                    <a:srgbClr val="C0C0C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endParaRPr sz="3400">
              <a:solidFill>
                <a:srgbClr val="CC0066"/>
              </a:solidFill>
              <a:effectLst>
                <a:outerShdw blurRad="25400" dist="28825" dir="2700000" rotWithShape="0">
                  <a:srgbClr val="C0C0C0"/>
                </a:outerShdw>
              </a:effectLst>
              <a:latin typeface="Arial Black"/>
              <a:ea typeface="Arial Black"/>
              <a:cs typeface="Arial Black"/>
              <a:sym typeface="Arial Black"/>
            </a:endParaRPr>
          </a:p>
          <a:p>
            <a:pPr defTabSz="481719">
              <a:defRPr sz="3400">
                <a:solidFill>
                  <a:srgbClr val="CC0066"/>
                </a:solidFill>
                <a:effectLst>
                  <a:outerShdw blurRad="25400" dist="28825" dir="2700000" rotWithShape="0">
                    <a:srgbClr val="C0C0C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t>Использовать принцип воронки создания лояльных клиентов!</a:t>
            </a:r>
          </a:p>
        </p:txBody>
      </p:sp>
      <p:pic>
        <p:nvPicPr>
          <p:cNvPr id="278" name="logo.jpg" descr="log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56889" y="8380503"/>
            <a:ext cx="1361043" cy="1023849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Екатерина Бабич"/>
          <p:cNvSpPr txBox="1"/>
          <p:nvPr/>
        </p:nvSpPr>
        <p:spPr>
          <a:xfrm>
            <a:off x="-3225800" y="8604250"/>
            <a:ext cx="10464800" cy="11303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defRPr sz="3400"/>
            </a:lvl1pPr>
          </a:lstStyle>
          <a:p>
            <a:r>
              <a:t>Екатерина Бабич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Shape 204"/>
          <p:cNvSpPr txBox="1">
            <a:spLocks noGrp="1"/>
          </p:cNvSpPr>
          <p:nvPr>
            <p:ph type="title" idx="4294967295"/>
          </p:nvPr>
        </p:nvSpPr>
        <p:spPr>
          <a:xfrm>
            <a:off x="650238" y="390594"/>
            <a:ext cx="11704323" cy="1625602"/>
          </a:xfrm>
          <a:prstGeom prst="rect">
            <a:avLst/>
          </a:prstGeom>
        </p:spPr>
        <p:txBody>
          <a:bodyPr lIns="0" tIns="0" rIns="0" bIns="0"/>
          <a:lstStyle>
            <a:lvl1pPr defTabSz="1300480">
              <a:defRPr sz="4800" b="1">
                <a:solidFill>
                  <a:srgbClr val="CB2A7A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Показатели и статистики</a:t>
            </a:r>
          </a:p>
        </p:txBody>
      </p:sp>
      <p:sp>
        <p:nvSpPr>
          <p:cNvPr id="473" name="Shape 205"/>
          <p:cNvSpPr txBox="1">
            <a:spLocks noGrp="1"/>
          </p:cNvSpPr>
          <p:nvPr>
            <p:ph type="body" idx="4294967295"/>
          </p:nvPr>
        </p:nvSpPr>
        <p:spPr>
          <a:xfrm>
            <a:off x="650238" y="2221651"/>
            <a:ext cx="11704323" cy="6436931"/>
          </a:xfrm>
          <a:prstGeom prst="rect">
            <a:avLst/>
          </a:prstGeom>
        </p:spPr>
        <p:txBody>
          <a:bodyPr lIns="0" tIns="0" rIns="0" bIns="0" anchor="t"/>
          <a:lstStyle/>
          <a:p>
            <a:pPr marL="1184053" indent="-1184053" defTabSz="1300480">
              <a:spcBef>
                <a:spcPts val="0"/>
              </a:spcBef>
              <a:buSzPct val="100000"/>
              <a:buFont typeface="Arial"/>
              <a:defRPr sz="3000"/>
            </a:pPr>
            <a:r>
              <a:t>Каждому сотруднику должны быть назначены статистики, позволяющие измерять результаты выполненной работы.</a:t>
            </a:r>
          </a:p>
          <a:p>
            <a:pPr marL="1184053" indent="-1184053" defTabSz="1300480">
              <a:spcBef>
                <a:spcPts val="0"/>
              </a:spcBef>
              <a:buSzPct val="100000"/>
              <a:buFont typeface="Arial"/>
              <a:defRPr sz="3000"/>
            </a:pPr>
            <a:r>
              <a:t>Каждый сотрудник должен понимать и знать свои обязанности.</a:t>
            </a:r>
          </a:p>
          <a:p>
            <a:pPr marL="1184053" indent="-1184053" defTabSz="1300480">
              <a:spcBef>
                <a:spcPts val="0"/>
              </a:spcBef>
              <a:buSzPct val="100000"/>
              <a:buFont typeface="Arial"/>
              <a:defRPr sz="3000"/>
            </a:pPr>
            <a:r>
              <a:t>Сотрудники будут подотчетны в том, что касается результатов их работы.</a:t>
            </a:r>
          </a:p>
        </p:txBody>
      </p:sp>
      <p:sp>
        <p:nvSpPr>
          <p:cNvPr id="474" name="Екатерина Бабич"/>
          <p:cNvSpPr txBox="1"/>
          <p:nvPr/>
        </p:nvSpPr>
        <p:spPr>
          <a:xfrm>
            <a:off x="-2921000" y="8477250"/>
            <a:ext cx="10464800" cy="11303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defRPr sz="3700"/>
            </a:lvl1pPr>
          </a:lstStyle>
          <a:p>
            <a:r>
              <a:t>Екатерина Бабич</a:t>
            </a:r>
          </a:p>
        </p:txBody>
      </p:sp>
      <p:pic>
        <p:nvPicPr>
          <p:cNvPr id="475" name="logo.jpg" descr="log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09189" y="7975348"/>
            <a:ext cx="2017811" cy="15179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Shape 40"/>
          <p:cNvSpPr txBox="1">
            <a:spLocks noGrp="1"/>
          </p:cNvSpPr>
          <p:nvPr>
            <p:ph type="title" idx="4294967295"/>
          </p:nvPr>
        </p:nvSpPr>
        <p:spPr>
          <a:xfrm>
            <a:off x="975358" y="577990"/>
            <a:ext cx="11103755" cy="1627860"/>
          </a:xfrm>
          <a:prstGeom prst="rect">
            <a:avLst/>
          </a:prstGeom>
        </p:spPr>
        <p:txBody>
          <a:bodyPr lIns="45513" tIns="45513" rIns="45513" bIns="45513"/>
          <a:lstStyle/>
          <a:p>
            <a:pPr defTabSz="897330">
              <a:tabLst>
                <a:tab pos="622300" algn="l"/>
                <a:tab pos="1270000" algn="l"/>
                <a:tab pos="1905000" algn="l"/>
                <a:tab pos="2552700" algn="l"/>
                <a:tab pos="3213100" algn="l"/>
                <a:tab pos="3835400" algn="l"/>
                <a:tab pos="4495800" algn="l"/>
                <a:tab pos="5118100" algn="l"/>
                <a:tab pos="5778500" algn="l"/>
                <a:tab pos="6426200" algn="l"/>
                <a:tab pos="7061200" algn="l"/>
              </a:tabLst>
              <a:defRPr sz="4700" b="1">
                <a:solidFill>
                  <a:srgbClr val="CB2A7A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Ваши люди – это, </a:t>
            </a:r>
            <a:br/>
            <a:r>
              <a:t>по-сути​, ваш бренд.</a:t>
            </a:r>
          </a:p>
        </p:txBody>
      </p:sp>
      <p:sp>
        <p:nvSpPr>
          <p:cNvPr id="478" name="Shape 41"/>
          <p:cNvSpPr txBox="1">
            <a:spLocks noGrp="1"/>
          </p:cNvSpPr>
          <p:nvPr>
            <p:ph type="body" sz="half" idx="4294967295"/>
          </p:nvPr>
        </p:nvSpPr>
        <p:spPr>
          <a:xfrm>
            <a:off x="6357830" y="3502482"/>
            <a:ext cx="6145253" cy="4314231"/>
          </a:xfrm>
          <a:prstGeom prst="rect">
            <a:avLst/>
          </a:prstGeom>
        </p:spPr>
        <p:txBody>
          <a:bodyPr lIns="40959" tIns="40959" rIns="40959" bIns="40959" anchor="t"/>
          <a:lstStyle>
            <a:lvl1pPr marL="0" indent="52306" defTabSz="1045064">
              <a:spcBef>
                <a:spcPts val="500"/>
              </a:spcBef>
              <a:buSzTx/>
              <a:buNone/>
              <a:tabLst>
                <a:tab pos="723900" algn="l"/>
                <a:tab pos="1485900" algn="l"/>
                <a:tab pos="2247900" algn="l"/>
                <a:tab pos="2971800" algn="l"/>
                <a:tab pos="3733800" algn="l"/>
                <a:tab pos="4495800" algn="l"/>
                <a:tab pos="5232400" algn="l"/>
                <a:tab pos="5981700" algn="l"/>
                <a:tab pos="6743700" algn="l"/>
                <a:tab pos="7480300" algn="l"/>
                <a:tab pos="8229600" algn="l"/>
              </a:tabLst>
              <a:defRPr sz="3700"/>
            </a:lvl1pPr>
          </a:lstStyle>
          <a:p>
            <a:r>
              <a:t>Ваш персонал либо ставит на вашем центре или салоне “знак качества”, либо клеймит вас как компанию, контактов с которой следует всеми силами избегать.</a:t>
            </a:r>
          </a:p>
        </p:txBody>
      </p:sp>
      <p:pic>
        <p:nvPicPr>
          <p:cNvPr id="479" name="Снимок экрана 2018-08-18 в 14.19.42.png" descr="Снимок экрана 2018-08-18 в 14.19.4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4000" y="2692400"/>
            <a:ext cx="5664200" cy="5676900"/>
          </a:xfrm>
          <a:prstGeom prst="rect">
            <a:avLst/>
          </a:prstGeom>
          <a:ln w="12700">
            <a:miter lim="400000"/>
          </a:ln>
        </p:spPr>
      </p:pic>
      <p:sp>
        <p:nvSpPr>
          <p:cNvPr id="480" name="Екатерина Бабич"/>
          <p:cNvSpPr txBox="1"/>
          <p:nvPr/>
        </p:nvSpPr>
        <p:spPr>
          <a:xfrm>
            <a:off x="-2921000" y="8477250"/>
            <a:ext cx="10464800" cy="11303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defRPr sz="3700"/>
            </a:lvl1pPr>
          </a:lstStyle>
          <a:p>
            <a:r>
              <a:t>Екатерина Бабич</a:t>
            </a:r>
          </a:p>
        </p:txBody>
      </p:sp>
      <p:pic>
        <p:nvPicPr>
          <p:cNvPr id="481" name="logo.jpg" descr="logo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809189" y="7975348"/>
            <a:ext cx="2017811" cy="15179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Shape 40"/>
          <p:cNvSpPr txBox="1">
            <a:spLocks noGrp="1"/>
          </p:cNvSpPr>
          <p:nvPr>
            <p:ph type="title" idx="4294967295"/>
          </p:nvPr>
        </p:nvSpPr>
        <p:spPr>
          <a:xfrm>
            <a:off x="975358" y="577990"/>
            <a:ext cx="11103755" cy="1627860"/>
          </a:xfrm>
          <a:prstGeom prst="rect">
            <a:avLst/>
          </a:prstGeom>
        </p:spPr>
        <p:txBody>
          <a:bodyPr lIns="45513" tIns="45513" rIns="45513" bIns="45513"/>
          <a:lstStyle>
            <a:lvl1pPr defTabSz="897330">
              <a:tabLst>
                <a:tab pos="622300" algn="l"/>
                <a:tab pos="1270000" algn="l"/>
                <a:tab pos="1905000" algn="l"/>
                <a:tab pos="2552700" algn="l"/>
                <a:tab pos="3213100" algn="l"/>
                <a:tab pos="3835400" algn="l"/>
                <a:tab pos="4495800" algn="l"/>
                <a:tab pos="5118100" algn="l"/>
                <a:tab pos="5778500" algn="l"/>
                <a:tab pos="6426200" algn="l"/>
                <a:tab pos="7061200" algn="l"/>
              </a:tabLst>
              <a:defRPr sz="4700" b="1">
                <a:solidFill>
                  <a:srgbClr val="CB2A7A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Управление персоналом - это просто технология</a:t>
            </a:r>
          </a:p>
        </p:txBody>
      </p:sp>
      <p:sp>
        <p:nvSpPr>
          <p:cNvPr id="484" name="Екатерина Бабич"/>
          <p:cNvSpPr txBox="1"/>
          <p:nvPr/>
        </p:nvSpPr>
        <p:spPr>
          <a:xfrm>
            <a:off x="-2921000" y="8477250"/>
            <a:ext cx="10464800" cy="11303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defRPr sz="3700"/>
            </a:lvl1pPr>
          </a:lstStyle>
          <a:p>
            <a:r>
              <a:t>Екатерина Бабич</a:t>
            </a:r>
          </a:p>
        </p:txBody>
      </p:sp>
      <p:pic>
        <p:nvPicPr>
          <p:cNvPr id="485" name="logo.jpg" descr="log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09189" y="7975348"/>
            <a:ext cx="2017811" cy="1517905"/>
          </a:xfrm>
          <a:prstGeom prst="rect">
            <a:avLst/>
          </a:prstGeom>
          <a:ln w="12700">
            <a:miter lim="400000"/>
          </a:ln>
        </p:spPr>
      </p:pic>
      <p:pic>
        <p:nvPicPr>
          <p:cNvPr id="486" name="Снимок экрана 2018-08-18 в 14.31.54.png" descr="Снимок экрана 2018-08-18 в 14.31.5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90390" y="2411028"/>
            <a:ext cx="4473691" cy="58610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Shape 402"/>
          <p:cNvSpPr txBox="1">
            <a:spLocks noGrp="1"/>
          </p:cNvSpPr>
          <p:nvPr>
            <p:ph type="body" idx="4294967295"/>
          </p:nvPr>
        </p:nvSpPr>
        <p:spPr>
          <a:xfrm>
            <a:off x="666043" y="1189846"/>
            <a:ext cx="11704323" cy="6436928"/>
          </a:xfrm>
          <a:prstGeom prst="rect">
            <a:avLst/>
          </a:prstGeom>
        </p:spPr>
        <p:txBody>
          <a:bodyPr lIns="0" tIns="0" rIns="0" bIns="0" anchor="t"/>
          <a:lstStyle/>
          <a:p>
            <a:pPr marL="0" indent="0" algn="ctr" defTabSz="1300480">
              <a:spcBef>
                <a:spcPts val="1100"/>
              </a:spcBef>
              <a:buSzTx/>
              <a:buNone/>
              <a:defRPr sz="3800">
                <a:solidFill>
                  <a:srgbClr val="BD0388"/>
                </a:solidFill>
              </a:defRPr>
            </a:pPr>
            <a:r>
              <a:t> </a:t>
            </a:r>
            <a:endParaRPr sz="2400"/>
          </a:p>
          <a:p>
            <a:pPr marL="0" indent="0" algn="ctr" defTabSz="1300480">
              <a:spcBef>
                <a:spcPts val="1100"/>
              </a:spcBef>
              <a:buSzTx/>
              <a:buNone/>
              <a:defRPr sz="3800" b="1">
                <a:solidFill>
                  <a:srgbClr val="BD0388"/>
                </a:solidFill>
              </a:defRPr>
            </a:pPr>
            <a:r>
              <a:t>УНИКАЛЬНАЯ КОУЧИНГОВАЯ ПРОГРАММА</a:t>
            </a:r>
            <a:endParaRPr sz="2400"/>
          </a:p>
          <a:p>
            <a:pPr marL="0" indent="0" algn="ctr" defTabSz="1300480">
              <a:spcBef>
                <a:spcPts val="1100"/>
              </a:spcBef>
              <a:buSzTx/>
              <a:buNone/>
              <a:defRPr sz="2800">
                <a:solidFill>
                  <a:srgbClr val="888888"/>
                </a:solidFill>
              </a:defRPr>
            </a:pPr>
            <a:r>
              <a:t> </a:t>
            </a:r>
            <a:endParaRPr sz="2400"/>
          </a:p>
          <a:p>
            <a:pPr marL="0" indent="0" algn="ctr" defTabSz="1300480">
              <a:spcBef>
                <a:spcPts val="1100"/>
              </a:spcBef>
              <a:buSzTx/>
              <a:buNone/>
              <a:defRPr sz="2800" b="1"/>
            </a:pPr>
            <a:r>
              <a:t>Специально разработанная для владельцев и руководителей медицинских центров и салонов</a:t>
            </a:r>
          </a:p>
          <a:p>
            <a:pPr marL="0" indent="0" algn="ctr" defTabSz="1300480">
              <a:spcBef>
                <a:spcPts val="1100"/>
              </a:spcBef>
              <a:buSzTx/>
              <a:buNone/>
              <a:defRPr sz="2800" b="1"/>
            </a:pPr>
            <a:r>
              <a:t>(а также для старших администраторов, если вы хотите расширяться и вырастить себе замену :))</a:t>
            </a:r>
            <a:endParaRPr sz="2400"/>
          </a:p>
          <a:p>
            <a:pPr marL="0" indent="0" algn="ctr" defTabSz="1300480">
              <a:spcBef>
                <a:spcPts val="1100"/>
              </a:spcBef>
              <a:buSzTx/>
              <a:buNone/>
              <a:defRPr sz="2800">
                <a:solidFill>
                  <a:srgbClr val="888888"/>
                </a:solidFill>
              </a:defRPr>
            </a:pPr>
            <a:r>
              <a:t> </a:t>
            </a:r>
            <a:endParaRPr sz="2400"/>
          </a:p>
          <a:p>
            <a:pPr marL="0" indent="0" algn="ctr" defTabSz="1300480">
              <a:spcBef>
                <a:spcPts val="1100"/>
              </a:spcBef>
              <a:buSzTx/>
              <a:buNone/>
              <a:defRPr sz="3800" b="1">
                <a:solidFill>
                  <a:srgbClr val="BD0388"/>
                </a:solidFill>
              </a:defRPr>
            </a:pPr>
            <a:r>
              <a:t>«Управляющий под ключ»</a:t>
            </a:r>
          </a:p>
        </p:txBody>
      </p:sp>
      <p:sp>
        <p:nvSpPr>
          <p:cNvPr id="489" name="Екатерина Бабич"/>
          <p:cNvSpPr txBox="1"/>
          <p:nvPr/>
        </p:nvSpPr>
        <p:spPr>
          <a:xfrm>
            <a:off x="-2921000" y="8477250"/>
            <a:ext cx="10464800" cy="11303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defRPr sz="3700"/>
            </a:lvl1pPr>
          </a:lstStyle>
          <a:p>
            <a:r>
              <a:t>Екатерина Бабич</a:t>
            </a:r>
          </a:p>
        </p:txBody>
      </p:sp>
      <p:pic>
        <p:nvPicPr>
          <p:cNvPr id="490" name="logo.jpg" descr="log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09189" y="7975348"/>
            <a:ext cx="2017811" cy="15179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04"/>
          <p:cNvSpPr txBox="1"/>
          <p:nvPr/>
        </p:nvSpPr>
        <p:spPr>
          <a:xfrm>
            <a:off x="562185" y="633844"/>
            <a:ext cx="11880430" cy="66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 defTabSz="1300480">
              <a:defRPr sz="4400" b="1">
                <a:solidFill>
                  <a:srgbClr val="CC0099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</a:defRPr>
            </a:lvl1pPr>
          </a:lstStyle>
          <a:p>
            <a:r>
              <a:t>Расписание занятий</a:t>
            </a:r>
          </a:p>
        </p:txBody>
      </p:sp>
      <p:sp>
        <p:nvSpPr>
          <p:cNvPr id="493" name="Shape 405"/>
          <p:cNvSpPr txBox="1"/>
          <p:nvPr/>
        </p:nvSpPr>
        <p:spPr>
          <a:xfrm>
            <a:off x="536219" y="1987549"/>
            <a:ext cx="11932361" cy="5645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l" defTabSz="1300480">
              <a:defRPr sz="1400"/>
            </a:pPr>
            <a:endParaRPr/>
          </a:p>
          <a:p>
            <a:pPr algn="l" defTabSz="1300480">
              <a:defRPr sz="1600" b="1"/>
            </a:pPr>
            <a:r>
              <a:t>МОДУЛЬ 1</a:t>
            </a:r>
          </a:p>
          <a:p>
            <a:pPr algn="l" defTabSz="1300480">
              <a:defRPr sz="1600" b="1"/>
            </a:pPr>
            <a:r>
              <a:t/>
            </a:r>
            <a:br/>
            <a:r>
              <a:t>Занятие 1 - </a:t>
            </a:r>
            <a:r>
              <a:rPr sz="1800" b="0"/>
              <a:t>Основные функции управляющего: построение команды, привлечение и удержание клиентов </a:t>
            </a:r>
            <a:r>
              <a:t>Занятие 2 </a:t>
            </a:r>
            <a:r>
              <a:rPr b="0"/>
              <a:t>- "Привлечение и удержание клиентов силами сотрудников"</a:t>
            </a:r>
            <a:br>
              <a:rPr b="0"/>
            </a:br>
            <a:endParaRPr b="0"/>
          </a:p>
          <a:p>
            <a:pPr algn="l" defTabSz="1300480">
              <a:defRPr sz="1600" b="1"/>
            </a:pPr>
            <a:r>
              <a:t>Модуль 2 </a:t>
            </a:r>
          </a:p>
          <a:p>
            <a:pPr algn="l" defTabSz="1300480">
              <a:defRPr sz="1600" b="1"/>
            </a:pPr>
            <a:r>
              <a:t>УПРАВЛЕНИЕ ПЕРСОНАЛОМ И МОТИВАЦИЯ СОТРУДНИКОВ. СТРАТЕГИЯ БЕЗОПАСНОСТИ ПРИ РАБОТЕ С КЛЮЧЕВЫМИ СОТРУДНИКАМИ.</a:t>
            </a:r>
          </a:p>
          <a:p>
            <a:pPr algn="l" defTabSz="1300480">
              <a:defRPr sz="1600"/>
            </a:pPr>
            <a:r>
              <a:t>Занятие 1 - Категории сотрудников, выявление мотивации, список вопросов на мотивацию, сбор рекомендаций. Создание миссии и цели компании </a:t>
            </a:r>
          </a:p>
          <a:p>
            <a:pPr algn="l" defTabSz="1300480">
              <a:defRPr sz="1600"/>
            </a:pPr>
            <a:r>
              <a:t>Занятие 2 - Основы найма: создание резюме о должности,создание объявления о найме </a:t>
            </a:r>
          </a:p>
          <a:p>
            <a:pPr algn="l" defTabSz="1300480">
              <a:defRPr sz="1600"/>
            </a:pPr>
            <a:r>
              <a:t>Занятие 3 - Создание скриптов и стандартов должности. Инспекции и аттестации сотрудников, обучение продажам сотрудников </a:t>
            </a:r>
          </a:p>
          <a:p>
            <a:pPr algn="l" defTabSz="1300480">
              <a:defRPr sz="1600"/>
            </a:pPr>
            <a:r>
              <a:t>Занятие 4 - Статистики, расчет и схемы ЗП, бонусов и премий. Виды мотивации: материальная, нематериальная мотивация, собрания. За что и как премировать персонал и как мотивировать работать на 100% результат </a:t>
            </a:r>
          </a:p>
          <a:p>
            <a:pPr algn="l" defTabSz="1300480">
              <a:defRPr sz="1600" b="1"/>
            </a:pPr>
            <a:endParaRPr/>
          </a:p>
          <a:p>
            <a:pPr algn="l" defTabSz="1300480">
              <a:defRPr sz="1600" b="1"/>
            </a:pPr>
            <a:r>
              <a:t>Модуль 3 </a:t>
            </a:r>
          </a:p>
          <a:p>
            <a:pPr algn="l" defTabSz="1300480">
              <a:defRPr sz="1600" b="1"/>
            </a:pPr>
            <a:r>
              <a:t>УПРАВЛЕНИЕ ДОХОДОМ.</a:t>
            </a:r>
          </a:p>
          <a:p>
            <a:pPr algn="l" defTabSz="1300480">
              <a:defRPr sz="1600" b="1"/>
            </a:pPr>
            <a:r>
              <a:t>БЮДЖЕТИРОВАНИЕ И ФИНАНСОВОЕ ПЛАНИРОВАНИЕ</a:t>
            </a:r>
          </a:p>
          <a:p>
            <a:pPr algn="l" defTabSz="1300480">
              <a:defRPr sz="1600"/>
            </a:pPr>
            <a:r>
              <a:t>Занятие 1. Статистики и планирование: постановка планов сотрудникам, планирование дохода. Отслеживание показателей. Расчет загрузки клиники. Как создать максимальную загрузку? </a:t>
            </a:r>
          </a:p>
          <a:p>
            <a:pPr algn="l" defTabSz="1300480">
              <a:defRPr sz="1600"/>
            </a:pPr>
            <a:r>
              <a:t>Занятия 2. Оценка ключевых показателей. Точки контроля, аналитика за период: неделя, месяц, квартал, год. Процентовка и контроль затрат. Финансовое планирование. Создание фондов учредителей, развития и резервов</a:t>
            </a:r>
          </a:p>
        </p:txBody>
      </p:sp>
      <p:pic>
        <p:nvPicPr>
          <p:cNvPr id="494" name="logo.jpg" descr="log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09189" y="7975348"/>
            <a:ext cx="2017811" cy="1517905"/>
          </a:xfrm>
          <a:prstGeom prst="rect">
            <a:avLst/>
          </a:prstGeom>
          <a:ln w="12700">
            <a:miter lim="400000"/>
          </a:ln>
        </p:spPr>
      </p:pic>
      <p:sp>
        <p:nvSpPr>
          <p:cNvPr id="495" name="Екатерина Бабич"/>
          <p:cNvSpPr txBox="1"/>
          <p:nvPr/>
        </p:nvSpPr>
        <p:spPr>
          <a:xfrm>
            <a:off x="-2921000" y="8477250"/>
            <a:ext cx="10464800" cy="11303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defRPr sz="3700"/>
            </a:lvl1pPr>
          </a:lstStyle>
          <a:p>
            <a:r>
              <a:t>Екатерина Бабич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Shape 407"/>
          <p:cNvSpPr txBox="1"/>
          <p:nvPr/>
        </p:nvSpPr>
        <p:spPr>
          <a:xfrm>
            <a:off x="562185" y="668253"/>
            <a:ext cx="11880430" cy="632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 defTabSz="1300480">
              <a:defRPr sz="4200" b="1">
                <a:solidFill>
                  <a:srgbClr val="CC0099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</a:defRPr>
            </a:lvl1pPr>
          </a:lstStyle>
          <a:p>
            <a:r>
              <a:t>Расписание занятий</a:t>
            </a:r>
          </a:p>
        </p:txBody>
      </p:sp>
      <p:sp>
        <p:nvSpPr>
          <p:cNvPr id="498" name="Shape 408"/>
          <p:cNvSpPr txBox="1"/>
          <p:nvPr/>
        </p:nvSpPr>
        <p:spPr>
          <a:xfrm>
            <a:off x="587022" y="1342634"/>
            <a:ext cx="11932361" cy="55696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l" defTabSz="1300480">
              <a:defRPr sz="1600"/>
            </a:pPr>
            <a:endParaRPr/>
          </a:p>
          <a:p>
            <a:pPr algn="l" defTabSz="1300480">
              <a:defRPr sz="1600" b="1"/>
            </a:pPr>
            <a:r>
              <a:t>МОДУЛЬ 4</a:t>
            </a:r>
          </a:p>
          <a:p>
            <a:pPr algn="l" defTabSz="1300480">
              <a:defRPr sz="1600" b="1"/>
            </a:pPr>
            <a:r>
              <a:t> ПОВЫШЕНИЕ ЭФФЕКТИВНОСТИ УПРАВЛЯЮЩЕГО. УСИЛЕНИЕ НАВЫКОВ РУКОВОДИТЕЛЯ</a:t>
            </a:r>
            <a:r>
              <a:rPr b="0"/>
              <a:t> </a:t>
            </a:r>
          </a:p>
          <a:p>
            <a:pPr algn="l" defTabSz="1300480">
              <a:defRPr sz="1600"/>
            </a:pPr>
            <a:r>
              <a:t>Занятие 1. Создание приказов, отслеживание выполнения поручений. Чек-листы и создание должностных инструкций. </a:t>
            </a:r>
          </a:p>
          <a:p>
            <a:pPr algn="l" defTabSz="1300480">
              <a:defRPr sz="1600" b="1"/>
            </a:pPr>
            <a:endParaRPr/>
          </a:p>
          <a:p>
            <a:pPr algn="l" defTabSz="1300480">
              <a:defRPr sz="1600" b="1"/>
            </a:pPr>
            <a:r>
              <a:t>Модуль 5. ОРГАНИЗАЦИЯ РАБОТЫ КЛИНИКИ: СОЗДАНИЕ СТРУКТУРЫ ПРЕДПРИЯТИЯ</a:t>
            </a:r>
          </a:p>
          <a:p>
            <a:pPr algn="l" defTabSz="1300480">
              <a:defRPr sz="1600"/>
            </a:pPr>
            <a:r>
              <a:t>Занятие 1. Организационная структура. Основы делегирования, передача функций помощникам и заместителям. Стандарты должности управляющего и его замов</a:t>
            </a:r>
          </a:p>
          <a:p>
            <a:pPr algn="l" defTabSz="1300480">
              <a:defRPr sz="1600"/>
            </a:pPr>
            <a:endParaRPr/>
          </a:p>
          <a:p>
            <a:pPr algn="l" defTabSz="1300480">
              <a:defRPr sz="1600" b="1"/>
            </a:pPr>
            <a:r>
              <a:t>Модуль 6. ВОРОНКА ПРОДАЖ И ДОХОДА</a:t>
            </a:r>
          </a:p>
          <a:p>
            <a:pPr algn="l" defTabSz="1300480">
              <a:defRPr sz="1600"/>
            </a:pPr>
            <a:r>
              <a:t>Занятие 1. </a:t>
            </a:r>
          </a:p>
          <a:p>
            <a:pPr algn="l" defTabSz="1300480">
              <a:defRPr sz="1600"/>
            </a:pPr>
            <a:r>
              <a:t>Воронка продаж: построение собственной воронки продаж, снижение уровня потерь и увеличение дохода. Фронт-энд и бэк-енд продукты. Цепочка привлечения и удержания клиентов: от услуги "магнит" до продажи комплексных программ для генерации максимальной прибыли, то, что не скопирует ни один конкурент </a:t>
            </a:r>
          </a:p>
          <a:p>
            <a:pPr algn="l" defTabSz="1300480">
              <a:defRPr sz="1600"/>
            </a:pPr>
            <a:r>
              <a:t> </a:t>
            </a:r>
          </a:p>
          <a:p>
            <a:pPr algn="l" defTabSz="1300480">
              <a:defRPr sz="1600" b="1"/>
            </a:pPr>
            <a:r>
              <a:t>Модуль 7. НОВЫЙ МАРКЕТИНГ В ИНДУСТРИИ КРАСОТЫ</a:t>
            </a:r>
          </a:p>
          <a:p>
            <a:pPr algn="l" defTabSz="1300480">
              <a:defRPr sz="1600"/>
            </a:pPr>
            <a:r>
              <a:t>Занятие 1. Продвижение: внутренний маркетинг, продвижение  стоматологии малобюджетными способами </a:t>
            </a:r>
          </a:p>
          <a:p>
            <a:pPr algn="l" defTabSz="1300480">
              <a:defRPr sz="1600"/>
            </a:pPr>
            <a:r>
              <a:t>Занятие 2. Скрипты для администраторов, прописание ситуационных скриптов. Примеры продвижения стоматологий в интернете. </a:t>
            </a:r>
          </a:p>
          <a:p>
            <a:pPr algn="l" defTabSz="1300480">
              <a:defRPr sz="1600"/>
            </a:pPr>
            <a:r>
              <a:t>Занятие 3. Партнерские программы и принципы допродаж в стоматологии </a:t>
            </a:r>
          </a:p>
          <a:p>
            <a:pPr algn="l" defTabSz="1300480">
              <a:defRPr sz="1600"/>
            </a:pPr>
            <a:endParaRPr/>
          </a:p>
          <a:p>
            <a:pPr algn="l" defTabSz="1300480">
              <a:defRPr sz="1600" b="1"/>
            </a:pPr>
            <a:r>
              <a:t>МОДУЛЬ 8. РАЗВИТИЕ И ГЕНЕРАЦИЯ ПРИБЫЛИ.</a:t>
            </a:r>
          </a:p>
          <a:p>
            <a:pPr algn="l" defTabSz="1300480">
              <a:defRPr sz="1600"/>
            </a:pPr>
            <a:r>
              <a:t>Занятие 1. Постановка целей для развития и увеличения дохода. Оценка эффективности работы и долгосрочное планирование с целью гарантированного ежемесячного увеличения прибыли</a:t>
            </a:r>
          </a:p>
        </p:txBody>
      </p:sp>
      <p:sp>
        <p:nvSpPr>
          <p:cNvPr id="499" name="Екатерина Бабич"/>
          <p:cNvSpPr txBox="1"/>
          <p:nvPr/>
        </p:nvSpPr>
        <p:spPr>
          <a:xfrm>
            <a:off x="-2921000" y="8477250"/>
            <a:ext cx="10464800" cy="11303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defRPr sz="3700"/>
            </a:lvl1pPr>
          </a:lstStyle>
          <a:p>
            <a:r>
              <a:t>Екатерина Бабич</a:t>
            </a:r>
          </a:p>
        </p:txBody>
      </p:sp>
      <p:pic>
        <p:nvPicPr>
          <p:cNvPr id="500" name="logo.jpg" descr="log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09189" y="7975348"/>
            <a:ext cx="2017811" cy="15179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Shape 410"/>
          <p:cNvSpPr txBox="1">
            <a:spLocks noGrp="1"/>
          </p:cNvSpPr>
          <p:nvPr>
            <p:ph type="title"/>
          </p:nvPr>
        </p:nvSpPr>
        <p:spPr>
          <a:xfrm>
            <a:off x="650238" y="575442"/>
            <a:ext cx="11704323" cy="2144905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b="1">
                <a:solidFill>
                  <a:srgbClr val="B4186A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Варианты участия: </a:t>
            </a:r>
            <a:br/>
            <a:r>
              <a:t>Стандарт</a:t>
            </a:r>
          </a:p>
        </p:txBody>
      </p:sp>
      <p:sp>
        <p:nvSpPr>
          <p:cNvPr id="503" name="Shape 411"/>
          <p:cNvSpPr txBox="1">
            <a:spLocks noGrp="1"/>
          </p:cNvSpPr>
          <p:nvPr>
            <p:ph type="body" idx="1"/>
          </p:nvPr>
        </p:nvSpPr>
        <p:spPr>
          <a:xfrm>
            <a:off x="894077" y="2596443"/>
            <a:ext cx="11216645" cy="6188572"/>
          </a:xfrm>
          <a:prstGeom prst="rect">
            <a:avLst/>
          </a:prstGeom>
        </p:spPr>
        <p:txBody>
          <a:bodyPr lIns="0" tIns="0" rIns="0" bIns="0"/>
          <a:lstStyle/>
          <a:p>
            <a:pPr marL="467356" indent="-467356">
              <a:spcBef>
                <a:spcPts val="0"/>
              </a:spcBef>
              <a:defRPr sz="4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Участие в 4-х недельной коучинговой программе</a:t>
            </a:r>
            <a:endParaRPr sz="2400"/>
          </a:p>
          <a:p>
            <a:pPr marL="467356" indent="-467356">
              <a:spcBef>
                <a:spcPts val="900"/>
              </a:spcBef>
              <a:defRPr sz="4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Рабочая тетрадь с заданиями</a:t>
            </a:r>
            <a:endParaRPr sz="2400"/>
          </a:p>
          <a:p>
            <a:pPr marL="467356" indent="-467356">
              <a:spcBef>
                <a:spcPts val="900"/>
              </a:spcBef>
              <a:defRPr sz="4200" b="1">
                <a:solidFill>
                  <a:srgbClr val="B4186A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Стоимость:</a:t>
            </a:r>
            <a:endParaRPr sz="3800"/>
          </a:p>
          <a:p>
            <a:pPr marL="467356" indent="-467356">
              <a:spcBef>
                <a:spcPts val="900"/>
              </a:spcBef>
              <a:defRPr sz="4200" b="1">
                <a:solidFill>
                  <a:srgbClr val="B4186A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= </a:t>
            </a:r>
            <a:r>
              <a:rPr sz="6800" strike="sngStrike"/>
              <a:t>335 000</a:t>
            </a:r>
            <a:r>
              <a:rPr sz="6800"/>
              <a:t> сегодня всего 150 000 тенге</a:t>
            </a:r>
          </a:p>
        </p:txBody>
      </p:sp>
      <p:sp>
        <p:nvSpPr>
          <p:cNvPr id="504" name="Екатерина Бабич"/>
          <p:cNvSpPr txBox="1"/>
          <p:nvPr/>
        </p:nvSpPr>
        <p:spPr>
          <a:xfrm>
            <a:off x="-2921000" y="8477250"/>
            <a:ext cx="10464800" cy="11303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defRPr sz="3700"/>
            </a:lvl1pPr>
          </a:lstStyle>
          <a:p>
            <a:r>
              <a:t>Екатерина Бабич</a:t>
            </a:r>
          </a:p>
        </p:txBody>
      </p:sp>
      <p:pic>
        <p:nvPicPr>
          <p:cNvPr id="505" name="logo.jpg" descr="log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09189" y="7975348"/>
            <a:ext cx="2017811" cy="15179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Shape 413"/>
          <p:cNvSpPr txBox="1">
            <a:spLocks noGrp="1"/>
          </p:cNvSpPr>
          <p:nvPr>
            <p:ph type="title"/>
          </p:nvPr>
        </p:nvSpPr>
        <p:spPr>
          <a:xfrm>
            <a:off x="666043" y="-18063"/>
            <a:ext cx="11704323" cy="16256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5000" b="1">
                <a:solidFill>
                  <a:srgbClr val="B4186A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Варианты участия: </a:t>
            </a:r>
            <a:r>
              <a:rPr sz="6200"/>
              <a:t> </a:t>
            </a:r>
            <a:r>
              <a:t>Голд</a:t>
            </a:r>
          </a:p>
        </p:txBody>
      </p:sp>
      <p:sp>
        <p:nvSpPr>
          <p:cNvPr id="508" name="Shape 414"/>
          <p:cNvSpPr txBox="1">
            <a:spLocks noGrp="1"/>
          </p:cNvSpPr>
          <p:nvPr>
            <p:ph type="body" idx="1"/>
          </p:nvPr>
        </p:nvSpPr>
        <p:spPr>
          <a:xfrm>
            <a:off x="562167" y="1655105"/>
            <a:ext cx="11982506" cy="7010918"/>
          </a:xfrm>
          <a:prstGeom prst="rect">
            <a:avLst/>
          </a:prstGeom>
        </p:spPr>
        <p:txBody>
          <a:bodyPr lIns="0" tIns="0" rIns="0" bIns="0"/>
          <a:lstStyle/>
          <a:p>
            <a:pPr marL="161369" indent="-186261" algn="l" defTabSz="1274469">
              <a:lnSpc>
                <a:spcPct val="8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Trebuchet MS"/>
              <a:buChar char="•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Участие в 8-ми недельной коучинговой программе (69900)</a:t>
            </a:r>
            <a:endParaRPr sz="2400"/>
          </a:p>
          <a:p>
            <a:pPr marL="108036" indent="-108036" algn="l" defTabSz="1274469">
              <a:lnSpc>
                <a:spcPct val="80000"/>
              </a:lnSpc>
              <a:spcBef>
                <a:spcPts val="900"/>
              </a:spcBef>
              <a:buClr>
                <a:srgbClr val="000000"/>
              </a:buClr>
              <a:buSzPct val="100000"/>
              <a:buFont typeface="Trebuchet MS"/>
              <a:buChar char="•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Записи (8900) </a:t>
            </a:r>
            <a:endParaRPr sz="2400"/>
          </a:p>
          <a:p>
            <a:pPr marL="108036" indent="-108036" algn="l" defTabSz="1274469">
              <a:lnSpc>
                <a:spcPct val="80000"/>
              </a:lnSpc>
              <a:spcBef>
                <a:spcPts val="900"/>
              </a:spcBef>
              <a:buClr>
                <a:srgbClr val="000000"/>
              </a:buClr>
              <a:buSzPct val="100000"/>
              <a:buFont typeface="Trebuchet MS"/>
              <a:buChar char="•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Рабочая тетрадь (6900)</a:t>
            </a:r>
            <a:endParaRPr sz="2400"/>
          </a:p>
          <a:p>
            <a:pPr marL="161369" indent="-186261" algn="l" defTabSz="1274469">
              <a:lnSpc>
                <a:spcPct val="80000"/>
              </a:lnSpc>
              <a:spcBef>
                <a:spcPts val="900"/>
              </a:spcBef>
              <a:buClr>
                <a:srgbClr val="000000"/>
              </a:buClr>
              <a:buSzPct val="100000"/>
              <a:buFont typeface="Trebuchet MS"/>
              <a:buChar char="•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Участие в закрытой мастер-группе с выполнением заданий (19900)</a:t>
            </a:r>
            <a:endParaRPr sz="2400"/>
          </a:p>
          <a:p>
            <a:pPr marL="161369" indent="-186261" algn="l" defTabSz="1274469">
              <a:lnSpc>
                <a:spcPct val="80000"/>
              </a:lnSpc>
              <a:spcBef>
                <a:spcPts val="900"/>
              </a:spcBef>
              <a:buClr>
                <a:srgbClr val="000000"/>
              </a:buClr>
              <a:buSzPct val="100000"/>
              <a:buFont typeface="Trebuchet MS"/>
              <a:buChar char="•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Запись тренинга «Как привлечь, удержать и мотивировать продуктивных сотрудников» (9900)</a:t>
            </a:r>
            <a:endParaRPr sz="2400"/>
          </a:p>
          <a:p>
            <a:pPr marL="161369" indent="-186261" algn="l" defTabSz="1274469">
              <a:lnSpc>
                <a:spcPct val="80000"/>
              </a:lnSpc>
              <a:spcBef>
                <a:spcPts val="900"/>
              </a:spcBef>
              <a:buClr>
                <a:srgbClr val="000000"/>
              </a:buClr>
              <a:buSzPct val="100000"/>
              <a:buFont typeface="Trebuchet MS"/>
              <a:buChar char="•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Запись семинара «Антикризисный маркетинг: как создать очередь из клиентов» (14900)</a:t>
            </a:r>
            <a:endParaRPr sz="2400"/>
          </a:p>
          <a:p>
            <a:pPr marL="108036" indent="-108036" algn="l" defTabSz="1274469">
              <a:lnSpc>
                <a:spcPct val="80000"/>
              </a:lnSpc>
              <a:spcBef>
                <a:spcPts val="900"/>
              </a:spcBef>
              <a:buClr>
                <a:srgbClr val="000000"/>
              </a:buClr>
              <a:buSzPct val="100000"/>
              <a:buFont typeface="Trebuchet MS"/>
              <a:buChar char="•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Запись мастер-группы «Генератор клиентов» (2900)</a:t>
            </a:r>
            <a:endParaRPr sz="2400"/>
          </a:p>
          <a:p>
            <a:pPr marL="108036" indent="-108036" algn="l" defTabSz="1274469">
              <a:lnSpc>
                <a:spcPct val="80000"/>
              </a:lnSpc>
              <a:spcBef>
                <a:spcPts val="900"/>
              </a:spcBef>
              <a:buClr>
                <a:srgbClr val="000000"/>
              </a:buClr>
              <a:buSzPct val="100000"/>
              <a:buFont typeface="Trebuchet MS"/>
              <a:buChar char="•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Запись мастер-группы «Как научить специалистов и администраторов продавать много и дорого» (2900)</a:t>
            </a:r>
            <a:endParaRPr sz="2400"/>
          </a:p>
          <a:p>
            <a:pPr marL="108036" indent="-108036" algn="l" defTabSz="1274469">
              <a:lnSpc>
                <a:spcPct val="80000"/>
              </a:lnSpc>
              <a:spcBef>
                <a:spcPts val="900"/>
              </a:spcBef>
              <a:buClr>
                <a:srgbClr val="000000"/>
              </a:buClr>
              <a:buSzPct val="100000"/>
              <a:buFont typeface="Trebuchet MS"/>
              <a:buChar char="•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Запись мастер-группы «Где найти продуктивного администратора» (2900)</a:t>
            </a:r>
            <a:endParaRPr sz="2400"/>
          </a:p>
          <a:p>
            <a:pPr marL="108036" indent="-108036" algn="l" defTabSz="1274469">
              <a:lnSpc>
                <a:spcPct val="80000"/>
              </a:lnSpc>
              <a:spcBef>
                <a:spcPts val="900"/>
              </a:spcBef>
              <a:buClr>
                <a:srgbClr val="000000"/>
              </a:buClr>
              <a:buSzPct val="100000"/>
              <a:buFont typeface="Trebuchet MS"/>
              <a:buChar char="•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Запись тренинга «Формула увеличения прибыли» (4900)</a:t>
            </a:r>
            <a:endParaRPr sz="2400"/>
          </a:p>
          <a:p>
            <a:pPr marL="373375" indent="-373375" defTabSz="1274469">
              <a:lnSpc>
                <a:spcPct val="80000"/>
              </a:lnSpc>
              <a:spcBef>
                <a:spcPts val="900"/>
              </a:spcBef>
              <a:buClr>
                <a:srgbClr val="000000"/>
              </a:buClr>
              <a:buSzPct val="100000"/>
              <a:buFont typeface="Trebuchet MS"/>
              <a:buChar char="•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pPr>
            <a:endParaRPr sz="2400"/>
          </a:p>
          <a:p>
            <a:pPr marL="398269" indent="-398269" defTabSz="1274469">
              <a:lnSpc>
                <a:spcPct val="80000"/>
              </a:lnSpc>
              <a:spcBef>
                <a:spcPts val="900"/>
              </a:spcBef>
              <a:defRPr sz="3400" b="1">
                <a:solidFill>
                  <a:srgbClr val="B4186A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Стоимость всех продуктов: </a:t>
            </a:r>
            <a:endParaRPr sz="2400"/>
          </a:p>
          <a:p>
            <a:pPr marL="398269" indent="-398269" defTabSz="1274469">
              <a:lnSpc>
                <a:spcPct val="80000"/>
              </a:lnSpc>
              <a:spcBef>
                <a:spcPts val="900"/>
              </a:spcBef>
              <a:defRPr sz="5600" b="1" strike="sngStrike">
                <a:solidFill>
                  <a:srgbClr val="B4186A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750 000 </a:t>
            </a:r>
            <a:r>
              <a:rPr strike="noStrike"/>
              <a:t>всего 270 000</a:t>
            </a:r>
          </a:p>
        </p:txBody>
      </p:sp>
      <p:pic>
        <p:nvPicPr>
          <p:cNvPr id="509" name="logo.jpg" descr="log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09189" y="7975348"/>
            <a:ext cx="2017811" cy="1517905"/>
          </a:xfrm>
          <a:prstGeom prst="rect">
            <a:avLst/>
          </a:prstGeom>
          <a:ln w="12700">
            <a:miter lim="400000"/>
          </a:ln>
        </p:spPr>
      </p:pic>
      <p:sp>
        <p:nvSpPr>
          <p:cNvPr id="510" name="Екатерина Бабич"/>
          <p:cNvSpPr txBox="1"/>
          <p:nvPr/>
        </p:nvSpPr>
        <p:spPr>
          <a:xfrm>
            <a:off x="-2921000" y="8477250"/>
            <a:ext cx="10464800" cy="11303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defRPr sz="3700"/>
            </a:lvl1pPr>
          </a:lstStyle>
          <a:p>
            <a:r>
              <a:t>Екатерина Бабич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Shape 416"/>
          <p:cNvSpPr txBox="1">
            <a:spLocks noGrp="1"/>
          </p:cNvSpPr>
          <p:nvPr>
            <p:ph type="title"/>
          </p:nvPr>
        </p:nvSpPr>
        <p:spPr>
          <a:xfrm>
            <a:off x="650238" y="130943"/>
            <a:ext cx="11704323" cy="2144904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b="1">
                <a:solidFill>
                  <a:srgbClr val="B4186A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Варианты участия: </a:t>
            </a:r>
            <a:br/>
            <a:r>
              <a:t>Платинум</a:t>
            </a:r>
          </a:p>
        </p:txBody>
      </p:sp>
      <p:sp>
        <p:nvSpPr>
          <p:cNvPr id="513" name="Shape 417"/>
          <p:cNvSpPr txBox="1">
            <a:spLocks noGrp="1"/>
          </p:cNvSpPr>
          <p:nvPr>
            <p:ph type="body" idx="1"/>
          </p:nvPr>
        </p:nvSpPr>
        <p:spPr>
          <a:xfrm>
            <a:off x="666043" y="2214876"/>
            <a:ext cx="11704323" cy="6436928"/>
          </a:xfrm>
          <a:prstGeom prst="rect">
            <a:avLst/>
          </a:prstGeom>
        </p:spPr>
        <p:txBody>
          <a:bodyPr lIns="0" tIns="0" rIns="0" bIns="0"/>
          <a:lstStyle/>
          <a:p>
            <a:pPr marL="346785" indent="-365835" algn="l">
              <a:spcBef>
                <a:spcPts val="0"/>
              </a:spcBef>
              <a:buClr>
                <a:srgbClr val="000000"/>
              </a:buClr>
              <a:buSzPct val="100000"/>
              <a:buFont typeface="Trebuchet MS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Участие в 8-ми недельной коучинговой программе</a:t>
            </a:r>
            <a:endParaRPr sz="2400"/>
          </a:p>
          <a:p>
            <a:pPr marL="180536" indent="-180536" algn="l">
              <a:spcBef>
                <a:spcPts val="800"/>
              </a:spcBef>
              <a:buClr>
                <a:srgbClr val="000000"/>
              </a:buClr>
              <a:buSzPct val="100000"/>
              <a:buFont typeface="Trebuchet MS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Записи  </a:t>
            </a:r>
          </a:p>
          <a:p>
            <a:pPr marL="180536" indent="-180536" algn="l">
              <a:spcBef>
                <a:spcPts val="800"/>
              </a:spcBef>
              <a:buClr>
                <a:srgbClr val="000000"/>
              </a:buClr>
              <a:buSzPct val="100000"/>
              <a:buFont typeface="Trebuchet MS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Рабочая тетрадь </a:t>
            </a:r>
          </a:p>
          <a:p>
            <a:pPr marL="346785" indent="-365835" algn="l">
              <a:spcBef>
                <a:spcPts val="800"/>
              </a:spcBef>
              <a:buClr>
                <a:srgbClr val="000000"/>
              </a:buClr>
              <a:buSzPct val="100000"/>
              <a:buFont typeface="Trebuchet MS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Участие в закрытой мастер-группе с выполнением заданий </a:t>
            </a:r>
            <a:endParaRPr sz="2400"/>
          </a:p>
          <a:p>
            <a:pPr marL="346785" indent="-365835" algn="l">
              <a:spcBef>
                <a:spcPts val="800"/>
              </a:spcBef>
              <a:buClr>
                <a:srgbClr val="000000"/>
              </a:buClr>
              <a:buSzPct val="100000"/>
              <a:buFont typeface="Trebuchet MS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Запись тренинга «Как привлечь, удержать и мотивировать продуктивных сотрудников» </a:t>
            </a:r>
            <a:endParaRPr sz="2400"/>
          </a:p>
          <a:p>
            <a:pPr marL="346785" indent="-365835" algn="l">
              <a:spcBef>
                <a:spcPts val="800"/>
              </a:spcBef>
              <a:buClr>
                <a:srgbClr val="000000"/>
              </a:buClr>
              <a:buSzPct val="100000"/>
              <a:buFont typeface="Trebuchet MS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Запись семинара «Антикризисный маркетинг: как создать очередь из клиентов» </a:t>
            </a:r>
            <a:endParaRPr sz="2400"/>
          </a:p>
          <a:p>
            <a:pPr marL="180536" indent="-180536" algn="l">
              <a:spcBef>
                <a:spcPts val="800"/>
              </a:spcBef>
              <a:buClr>
                <a:srgbClr val="000000"/>
              </a:buClr>
              <a:buSzPct val="100000"/>
              <a:buFont typeface="Trebuchet MS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Запись мастер-группы «Генератор клиентов» </a:t>
            </a:r>
          </a:p>
          <a:p>
            <a:pPr marL="180536" indent="-180536" algn="l">
              <a:spcBef>
                <a:spcPts val="800"/>
              </a:spcBef>
              <a:buClr>
                <a:srgbClr val="000000"/>
              </a:buClr>
              <a:buSzPct val="100000"/>
              <a:buFont typeface="Trebuchet MS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Запись мастер-группы «Как научить специалистов и администраторов продавать много и дорого» </a:t>
            </a:r>
          </a:p>
          <a:p>
            <a:pPr marL="180536" indent="-180536" algn="l">
              <a:spcBef>
                <a:spcPts val="800"/>
              </a:spcBef>
              <a:buClr>
                <a:srgbClr val="000000"/>
              </a:buClr>
              <a:buSzPct val="100000"/>
              <a:buFont typeface="Trebuchet MS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Запись мастер-группы «Где найти продуктивного администратора» </a:t>
            </a:r>
          </a:p>
          <a:p>
            <a:pPr marL="180536" indent="-180536" algn="l">
              <a:spcBef>
                <a:spcPts val="800"/>
              </a:spcBef>
              <a:buClr>
                <a:srgbClr val="000000"/>
              </a:buClr>
              <a:buSzPct val="100000"/>
              <a:buFont typeface="Trebuchet MS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Запись тренинга «Формула увеличения прибыли» </a:t>
            </a:r>
          </a:p>
        </p:txBody>
      </p:sp>
      <p:sp>
        <p:nvSpPr>
          <p:cNvPr id="514" name="Екатерина Бабич"/>
          <p:cNvSpPr txBox="1"/>
          <p:nvPr/>
        </p:nvSpPr>
        <p:spPr>
          <a:xfrm>
            <a:off x="-2921000" y="8477250"/>
            <a:ext cx="10464800" cy="11303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defRPr sz="3700"/>
            </a:lvl1pPr>
          </a:lstStyle>
          <a:p>
            <a:r>
              <a:t>Екатерина Бабич</a:t>
            </a:r>
          </a:p>
        </p:txBody>
      </p:sp>
      <p:pic>
        <p:nvPicPr>
          <p:cNvPr id="515" name="logo.jpg" descr="log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09189" y="7975348"/>
            <a:ext cx="2017811" cy="15179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419"/>
          <p:cNvSpPr txBox="1">
            <a:spLocks noGrp="1"/>
          </p:cNvSpPr>
          <p:nvPr>
            <p:ph type="title"/>
          </p:nvPr>
        </p:nvSpPr>
        <p:spPr>
          <a:xfrm>
            <a:off x="650238" y="130943"/>
            <a:ext cx="11704323" cy="2144904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b="1">
                <a:solidFill>
                  <a:srgbClr val="B4186A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Варианты участия: </a:t>
            </a:r>
            <a:br/>
            <a:r>
              <a:t>Платинум</a:t>
            </a:r>
          </a:p>
        </p:txBody>
      </p:sp>
      <p:sp>
        <p:nvSpPr>
          <p:cNvPr id="518" name="Shape 420"/>
          <p:cNvSpPr txBox="1">
            <a:spLocks noGrp="1"/>
          </p:cNvSpPr>
          <p:nvPr>
            <p:ph type="body" idx="1"/>
          </p:nvPr>
        </p:nvSpPr>
        <p:spPr>
          <a:xfrm>
            <a:off x="792477" y="1901045"/>
            <a:ext cx="11704326" cy="6436928"/>
          </a:xfrm>
          <a:prstGeom prst="rect">
            <a:avLst/>
          </a:prstGeom>
        </p:spPr>
        <p:txBody>
          <a:bodyPr lIns="0" tIns="0" rIns="0" bIns="0"/>
          <a:lstStyle/>
          <a:p>
            <a:pPr marL="345518" indent="-358218" algn="l">
              <a:spcBef>
                <a:spcPts val="0"/>
              </a:spcBef>
              <a:buClr>
                <a:srgbClr val="000000"/>
              </a:buClr>
              <a:buSzPct val="100000"/>
              <a:buFont typeface="Trebuchet MS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Запись  супер-практичного тренинга "Антикризисное управление. Стратегии 2018»</a:t>
            </a:r>
            <a:endParaRPr sz="2400"/>
          </a:p>
          <a:p>
            <a:pPr marL="214309" indent="-214309" algn="l">
              <a:buClr>
                <a:srgbClr val="000000"/>
              </a:buClr>
              <a:buSzPct val="100000"/>
              <a:buFont typeface="Trebuchet MS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Запись тренинга «Конфликты: специалист и особенный клиент, пути решения« </a:t>
            </a:r>
          </a:p>
          <a:p>
            <a:pPr marL="214309" indent="-214309" algn="l">
              <a:buClr>
                <a:srgbClr val="000000"/>
              </a:buClr>
              <a:buSzPct val="100000"/>
              <a:buFont typeface="Trebuchet MS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Запись тренинга «Техника продаж для специалистов и администраторов» </a:t>
            </a:r>
          </a:p>
          <a:p>
            <a:pPr marL="214309" indent="-214309" algn="l">
              <a:buClr>
                <a:srgbClr val="000000"/>
              </a:buClr>
              <a:buSzPct val="100000"/>
              <a:buFont typeface="Trebuchet MS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Запись тренинга «Секреты продвижения медицинских центров в интернете»</a:t>
            </a:r>
          </a:p>
          <a:p>
            <a:pPr marL="214309" indent="-214309" algn="l">
              <a:buClr>
                <a:srgbClr val="000000"/>
              </a:buClr>
              <a:buSzPct val="100000"/>
              <a:buFont typeface="Trebuchet MS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Практическое руководство по работе с недовольными клиентами (2900)</a:t>
            </a:r>
          </a:p>
          <a:p>
            <a:pPr marL="345518" indent="-358218" algn="l">
              <a:buClr>
                <a:srgbClr val="000000"/>
              </a:buClr>
              <a:buSzPct val="100000"/>
              <a:buFont typeface="Trebuchet MS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Практическое руководство по работе с возражениями клиентов типа "Дорого" и "Я подумаю" + скрипты- сценарии разговора при работе с возражениями </a:t>
            </a:r>
            <a:endParaRPr sz="2400"/>
          </a:p>
          <a:p>
            <a:pPr marL="345518" indent="-358218" algn="l">
              <a:buClr>
                <a:srgbClr val="000000"/>
              </a:buClr>
              <a:buSzPct val="100000"/>
              <a:buFont typeface="Trebuchet MS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Запись мастер-класс "Как работать с возражениями клиентов "Дорого" и "Я подумаю« </a:t>
            </a:r>
          </a:p>
        </p:txBody>
      </p:sp>
      <p:pic>
        <p:nvPicPr>
          <p:cNvPr id="519" name="logo.jpg" descr="log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09189" y="7975348"/>
            <a:ext cx="2017811" cy="1517905"/>
          </a:xfrm>
          <a:prstGeom prst="rect">
            <a:avLst/>
          </a:prstGeom>
          <a:ln w="12700">
            <a:miter lim="400000"/>
          </a:ln>
        </p:spPr>
      </p:pic>
      <p:sp>
        <p:nvSpPr>
          <p:cNvPr id="520" name="Екатерина Бабич"/>
          <p:cNvSpPr txBox="1"/>
          <p:nvPr/>
        </p:nvSpPr>
        <p:spPr>
          <a:xfrm>
            <a:off x="-2921000" y="8477250"/>
            <a:ext cx="10464800" cy="11303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defRPr sz="3700"/>
            </a:lvl1pPr>
          </a:lstStyle>
          <a:p>
            <a:r>
              <a:t>Екатерина Бабич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83"/>
          <p:cNvSpPr txBox="1">
            <a:spLocks noGrp="1"/>
          </p:cNvSpPr>
          <p:nvPr>
            <p:ph type="title" idx="4294967295"/>
          </p:nvPr>
        </p:nvSpPr>
        <p:spPr>
          <a:xfrm>
            <a:off x="1141304" y="379330"/>
            <a:ext cx="11485321" cy="1950735"/>
          </a:xfrm>
          <a:prstGeom prst="rect">
            <a:avLst/>
          </a:prstGeom>
        </p:spPr>
        <p:txBody>
          <a:bodyPr lIns="0" tIns="0" rIns="0" bIns="0" anchor="t"/>
          <a:lstStyle>
            <a:lvl1pPr defTabSz="1286933">
              <a:defRPr sz="4400" b="1">
                <a:solidFill>
                  <a:schemeClr val="accent6">
                    <a:satOff val="-34371"/>
                    <a:lumOff val="-13098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ВОРОНКА ПРОДАЖ ИЛИ УРОВЕНЬ ПОТЕРЬ</a:t>
            </a:r>
          </a:p>
        </p:txBody>
      </p:sp>
      <p:pic>
        <p:nvPicPr>
          <p:cNvPr id="282" name="image4.png" descr="image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10366" y="3130582"/>
            <a:ext cx="5800240" cy="4066265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Shape 85"/>
          <p:cNvSpPr/>
          <p:nvPr/>
        </p:nvSpPr>
        <p:spPr>
          <a:xfrm>
            <a:off x="6449892" y="1722113"/>
            <a:ext cx="921188" cy="13298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4123"/>
                </a:moveTo>
                <a:lnTo>
                  <a:pt x="5400" y="14123"/>
                </a:lnTo>
                <a:lnTo>
                  <a:pt x="5400" y="0"/>
                </a:lnTo>
                <a:lnTo>
                  <a:pt x="16200" y="0"/>
                </a:lnTo>
                <a:lnTo>
                  <a:pt x="16200" y="14123"/>
                </a:lnTo>
                <a:lnTo>
                  <a:pt x="21600" y="14123"/>
                </a:lnTo>
                <a:lnTo>
                  <a:pt x="10800" y="21600"/>
                </a:lnTo>
                <a:lnTo>
                  <a:pt x="0" y="14123"/>
                </a:lnTo>
                <a:close/>
              </a:path>
            </a:pathLst>
          </a:custGeom>
          <a:solidFill>
            <a:srgbClr val="7A7A7A"/>
          </a:solidFill>
          <a:ln w="38100">
            <a:solidFill>
              <a:srgbClr val="585858"/>
            </a:solidFill>
          </a:ln>
        </p:spPr>
        <p:txBody>
          <a:bodyPr lIns="65021" tIns="65021" rIns="65021" bIns="65021" anchor="ctr"/>
          <a:lstStyle/>
          <a:p>
            <a:pPr algn="l" defTabSz="1300480">
              <a:defRPr sz="18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84" name="Shape 86"/>
          <p:cNvSpPr/>
          <p:nvPr/>
        </p:nvSpPr>
        <p:spPr>
          <a:xfrm>
            <a:off x="6542460" y="7204058"/>
            <a:ext cx="736052" cy="9211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2975"/>
                </a:moveTo>
                <a:lnTo>
                  <a:pt x="5400" y="12975"/>
                </a:lnTo>
                <a:lnTo>
                  <a:pt x="5400" y="0"/>
                </a:lnTo>
                <a:lnTo>
                  <a:pt x="16200" y="0"/>
                </a:lnTo>
                <a:lnTo>
                  <a:pt x="16200" y="12975"/>
                </a:lnTo>
                <a:lnTo>
                  <a:pt x="21600" y="12975"/>
                </a:lnTo>
                <a:lnTo>
                  <a:pt x="10800" y="21600"/>
                </a:lnTo>
                <a:lnTo>
                  <a:pt x="0" y="12975"/>
                </a:lnTo>
                <a:close/>
              </a:path>
            </a:pathLst>
          </a:custGeom>
          <a:solidFill>
            <a:srgbClr val="7A7A7A"/>
          </a:solidFill>
          <a:ln w="38100">
            <a:solidFill>
              <a:srgbClr val="585858"/>
            </a:solidFill>
          </a:ln>
        </p:spPr>
        <p:txBody>
          <a:bodyPr lIns="65021" tIns="65021" rIns="65021" bIns="65021" anchor="ctr"/>
          <a:lstStyle/>
          <a:p>
            <a:pPr algn="l" defTabSz="1300480">
              <a:defRPr sz="18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85" name="Shape 87"/>
          <p:cNvSpPr txBox="1"/>
          <p:nvPr/>
        </p:nvSpPr>
        <p:spPr>
          <a:xfrm>
            <a:off x="5185537" y="8176888"/>
            <a:ext cx="3449898" cy="394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1300480">
              <a:defRPr sz="28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Прибыль</a:t>
            </a:r>
          </a:p>
        </p:txBody>
      </p:sp>
      <p:sp>
        <p:nvSpPr>
          <p:cNvPr id="286" name="Shape 88"/>
          <p:cNvSpPr txBox="1"/>
          <p:nvPr/>
        </p:nvSpPr>
        <p:spPr>
          <a:xfrm>
            <a:off x="4159354" y="1180377"/>
            <a:ext cx="6070112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1300480">
              <a:defRPr sz="34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Продвижение, реклама</a:t>
            </a:r>
          </a:p>
        </p:txBody>
      </p:sp>
      <p:sp>
        <p:nvSpPr>
          <p:cNvPr id="287" name="Shape 89"/>
          <p:cNvSpPr txBox="1"/>
          <p:nvPr/>
        </p:nvSpPr>
        <p:spPr>
          <a:xfrm>
            <a:off x="4152522" y="3330406"/>
            <a:ext cx="5462885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1300480">
              <a:defRPr sz="28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Потенциальные клиенты</a:t>
            </a:r>
          </a:p>
        </p:txBody>
      </p:sp>
      <p:sp>
        <p:nvSpPr>
          <p:cNvPr id="288" name="Shape 90"/>
          <p:cNvSpPr txBox="1"/>
          <p:nvPr/>
        </p:nvSpPr>
        <p:spPr>
          <a:xfrm>
            <a:off x="5244810" y="4021612"/>
            <a:ext cx="3278309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1300480">
              <a:defRPr sz="34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Клиенты</a:t>
            </a:r>
          </a:p>
        </p:txBody>
      </p:sp>
      <p:sp>
        <p:nvSpPr>
          <p:cNvPr id="289" name="Shape 91"/>
          <p:cNvSpPr txBox="1"/>
          <p:nvPr/>
        </p:nvSpPr>
        <p:spPr>
          <a:xfrm>
            <a:off x="5271332" y="4759704"/>
            <a:ext cx="3278308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1300480">
              <a:defRPr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Постоянные клиенты</a:t>
            </a:r>
          </a:p>
        </p:txBody>
      </p:sp>
      <p:sp>
        <p:nvSpPr>
          <p:cNvPr id="290" name="Shape 92"/>
          <p:cNvSpPr txBox="1"/>
          <p:nvPr/>
        </p:nvSpPr>
        <p:spPr>
          <a:xfrm>
            <a:off x="5271337" y="5724459"/>
            <a:ext cx="3278298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1300480">
              <a:defRPr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Лояльные клиенты</a:t>
            </a:r>
          </a:p>
        </p:txBody>
      </p:sp>
      <p:sp>
        <p:nvSpPr>
          <p:cNvPr id="291" name="Shape 93"/>
          <p:cNvSpPr txBox="1"/>
          <p:nvPr/>
        </p:nvSpPr>
        <p:spPr>
          <a:xfrm>
            <a:off x="5372833" y="6450774"/>
            <a:ext cx="3278294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1300480">
              <a:defRPr sz="34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VIP клиенты</a:t>
            </a:r>
          </a:p>
        </p:txBody>
      </p:sp>
      <p:pic>
        <p:nvPicPr>
          <p:cNvPr id="292" name="logo.jpg" descr="logo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456889" y="8380503"/>
            <a:ext cx="1361043" cy="1023849"/>
          </a:xfrm>
          <a:prstGeom prst="rect">
            <a:avLst/>
          </a:prstGeom>
          <a:ln w="12700">
            <a:miter lim="400000"/>
          </a:ln>
        </p:spPr>
      </p:pic>
      <p:sp>
        <p:nvSpPr>
          <p:cNvPr id="293" name="Екатерина Бабич"/>
          <p:cNvSpPr txBox="1"/>
          <p:nvPr/>
        </p:nvSpPr>
        <p:spPr>
          <a:xfrm>
            <a:off x="-3225800" y="8604250"/>
            <a:ext cx="10464800" cy="11303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defRPr sz="3400"/>
            </a:lvl1pPr>
          </a:lstStyle>
          <a:p>
            <a:r>
              <a:t>Екатерина Бабич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Shape 422"/>
          <p:cNvSpPr txBox="1">
            <a:spLocks noGrp="1"/>
          </p:cNvSpPr>
          <p:nvPr>
            <p:ph type="title"/>
          </p:nvPr>
        </p:nvSpPr>
        <p:spPr>
          <a:xfrm>
            <a:off x="650238" y="252339"/>
            <a:ext cx="11704323" cy="2144867"/>
          </a:xfrm>
          <a:prstGeom prst="rect">
            <a:avLst/>
          </a:prstGeom>
        </p:spPr>
        <p:txBody>
          <a:bodyPr lIns="0" tIns="0" rIns="0" bIns="0"/>
          <a:lstStyle>
            <a:lvl1pPr>
              <a:defRPr sz="5600" b="1">
                <a:solidFill>
                  <a:srgbClr val="B4186A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Варианты участия: Платинум</a:t>
            </a:r>
          </a:p>
        </p:txBody>
      </p:sp>
      <p:sp>
        <p:nvSpPr>
          <p:cNvPr id="523" name="Shape 423"/>
          <p:cNvSpPr txBox="1">
            <a:spLocks noGrp="1"/>
          </p:cNvSpPr>
          <p:nvPr>
            <p:ph type="body" idx="1"/>
          </p:nvPr>
        </p:nvSpPr>
        <p:spPr>
          <a:xfrm>
            <a:off x="1117713" y="1376310"/>
            <a:ext cx="11704326" cy="7381352"/>
          </a:xfrm>
          <a:prstGeom prst="rect">
            <a:avLst/>
          </a:prstGeom>
        </p:spPr>
        <p:txBody>
          <a:bodyPr lIns="0" tIns="0" rIns="0" bIns="0"/>
          <a:lstStyle/>
          <a:p>
            <a:pPr marL="304282" indent="-329428" algn="l" defTabSz="1287471">
              <a:lnSpc>
                <a:spcPct val="9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Trebuchet MS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Шаблоны отчетов по оптимизации доходов и расходов </a:t>
            </a:r>
          </a:p>
          <a:p>
            <a:pPr marL="200380" indent="-200380" algn="l" defTabSz="1287471">
              <a:lnSpc>
                <a:spcPct val="90000"/>
              </a:lnSpc>
              <a:spcBef>
                <a:spcPts val="900"/>
              </a:spcBef>
              <a:buClr>
                <a:srgbClr val="000000"/>
              </a:buClr>
              <a:buSzPct val="100000"/>
              <a:buFont typeface="Trebuchet MS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Готовые шаблоны для составления отчетов по эффективности рекламных кампаниям </a:t>
            </a:r>
          </a:p>
          <a:p>
            <a:pPr marL="304282" indent="-329428" algn="l" defTabSz="1287471">
              <a:lnSpc>
                <a:spcPct val="90000"/>
              </a:lnSpc>
              <a:spcBef>
                <a:spcPts val="900"/>
              </a:spcBef>
              <a:buClr>
                <a:srgbClr val="000000"/>
              </a:buClr>
              <a:buSzPct val="100000"/>
              <a:buFont typeface="Trebuchet MS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Ежедневная форма отчета для администратора </a:t>
            </a:r>
          </a:p>
          <a:p>
            <a:pPr marL="304282" indent="-329428" algn="l" defTabSz="1287471">
              <a:lnSpc>
                <a:spcPct val="90000"/>
              </a:lnSpc>
              <a:spcBef>
                <a:spcPts val="900"/>
              </a:spcBef>
              <a:buClr>
                <a:srgbClr val="000000"/>
              </a:buClr>
              <a:buSzPct val="100000"/>
              <a:buFont typeface="Trebuchet MS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Сценарии - СКРИПТЫ разговоров администраторов с клиентами (обновленная версия 2018) </a:t>
            </a:r>
          </a:p>
          <a:p>
            <a:pPr marL="304282" indent="-329428" algn="l" defTabSz="1287471">
              <a:lnSpc>
                <a:spcPct val="90000"/>
              </a:lnSpc>
              <a:spcBef>
                <a:spcPts val="900"/>
              </a:spcBef>
              <a:buClr>
                <a:srgbClr val="000000"/>
              </a:buClr>
              <a:buSzPct val="100000"/>
              <a:buFont typeface="Trebuchet MS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Сценарии - СКРИПТЫ  разговоров специалистов с клиентами (обновленная версия 2018)</a:t>
            </a:r>
          </a:p>
          <a:p>
            <a:pPr marL="304282" indent="-329428" algn="l" defTabSz="1287471">
              <a:lnSpc>
                <a:spcPct val="90000"/>
              </a:lnSpc>
              <a:spcBef>
                <a:spcPts val="900"/>
              </a:spcBef>
              <a:buClr>
                <a:srgbClr val="000000"/>
              </a:buClr>
              <a:buSzPct val="100000"/>
              <a:buFont typeface="Trebuchet MS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Таблица для расчета заработной платы специалистов и администраторов</a:t>
            </a:r>
          </a:p>
          <a:p>
            <a:pPr marL="200380" indent="-200380" algn="l" defTabSz="1287471">
              <a:lnSpc>
                <a:spcPct val="90000"/>
              </a:lnSpc>
              <a:spcBef>
                <a:spcPts val="900"/>
              </a:spcBef>
              <a:buClr>
                <a:srgbClr val="000000"/>
              </a:buClr>
              <a:buSzPct val="100000"/>
              <a:buFont typeface="Trebuchet MS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Чек-лист по работе с партнерами</a:t>
            </a:r>
          </a:p>
          <a:p>
            <a:pPr marL="200380" indent="-200380" algn="l" defTabSz="1287471">
              <a:lnSpc>
                <a:spcPct val="90000"/>
              </a:lnSpc>
              <a:spcBef>
                <a:spcPts val="900"/>
              </a:spcBef>
              <a:buClr>
                <a:srgbClr val="000000"/>
              </a:buClr>
              <a:buSzPct val="100000"/>
              <a:buFont typeface="Trebuchet MS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Ежедневный отчет по работе с откликами</a:t>
            </a:r>
          </a:p>
          <a:p>
            <a:pPr marL="200380" indent="-200380" algn="l" defTabSz="1287471">
              <a:lnSpc>
                <a:spcPct val="90000"/>
              </a:lnSpc>
              <a:spcBef>
                <a:spcPts val="900"/>
              </a:spcBef>
              <a:buClr>
                <a:srgbClr val="000000"/>
              </a:buClr>
              <a:buSzPct val="100000"/>
              <a:buFont typeface="Trebuchet MS"/>
              <a:buChar char="•"/>
              <a:defRPr sz="2400" b="1" i="1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2018 NEW!!! </a:t>
            </a:r>
            <a:r>
              <a:rPr b="0"/>
              <a:t>Готовый набор необходимой документации для клиники: ведомости, приказы, документы для лицензирования, сервисная политика, стандарты работы</a:t>
            </a:r>
          </a:p>
          <a:p>
            <a:pPr defTabSz="1287471">
              <a:lnSpc>
                <a:spcPct val="90000"/>
              </a:lnSpc>
              <a:spcBef>
                <a:spcPts val="900"/>
              </a:spcBef>
              <a:defRPr sz="3200" b="1">
                <a:solidFill>
                  <a:srgbClr val="CB2A7A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+ 3 Индивидуальные консультации</a:t>
            </a:r>
            <a:endParaRPr sz="2400"/>
          </a:p>
          <a:p>
            <a:pPr defTabSz="1287471">
              <a:lnSpc>
                <a:spcPct val="90000"/>
              </a:lnSpc>
              <a:spcBef>
                <a:spcPts val="900"/>
              </a:spcBef>
              <a:defRPr sz="3200" b="1">
                <a:solidFill>
                  <a:srgbClr val="CB2A7A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Персональный аудит</a:t>
            </a:r>
          </a:p>
        </p:txBody>
      </p:sp>
      <p:sp>
        <p:nvSpPr>
          <p:cNvPr id="524" name="Екатерина Бабич"/>
          <p:cNvSpPr txBox="1"/>
          <p:nvPr/>
        </p:nvSpPr>
        <p:spPr>
          <a:xfrm>
            <a:off x="-2921000" y="8477250"/>
            <a:ext cx="10464800" cy="11303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defRPr sz="3700"/>
            </a:lvl1pPr>
          </a:lstStyle>
          <a:p>
            <a:r>
              <a:t>Екатерина Бабич</a:t>
            </a:r>
          </a:p>
        </p:txBody>
      </p:sp>
      <p:pic>
        <p:nvPicPr>
          <p:cNvPr id="525" name="logo.jpg" descr="log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09189" y="7975348"/>
            <a:ext cx="2017811" cy="15179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425"/>
          <p:cNvSpPr txBox="1">
            <a:spLocks noGrp="1"/>
          </p:cNvSpPr>
          <p:nvPr>
            <p:ph type="title"/>
          </p:nvPr>
        </p:nvSpPr>
        <p:spPr>
          <a:xfrm>
            <a:off x="666043" y="474125"/>
            <a:ext cx="11704323" cy="2144904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CB2A7A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ТОЛЬКО СЕГОДНЯ</a:t>
            </a:r>
          </a:p>
        </p:txBody>
      </p:sp>
      <p:sp>
        <p:nvSpPr>
          <p:cNvPr id="528" name="Shape 426"/>
          <p:cNvSpPr txBox="1">
            <a:spLocks noGrp="1"/>
          </p:cNvSpPr>
          <p:nvPr>
            <p:ph type="body" idx="1"/>
          </p:nvPr>
        </p:nvSpPr>
        <p:spPr>
          <a:xfrm>
            <a:off x="869243" y="2316477"/>
            <a:ext cx="11704323" cy="6436929"/>
          </a:xfrm>
          <a:prstGeom prst="rect">
            <a:avLst/>
          </a:prstGeom>
        </p:spPr>
        <p:txBody>
          <a:bodyPr lIns="0" tIns="0" rIns="0" bIns="0"/>
          <a:lstStyle/>
          <a:p>
            <a:pPr marL="443787" indent="-443787" defTabSz="579390">
              <a:lnSpc>
                <a:spcPct val="90000"/>
              </a:lnSpc>
              <a:spcBef>
                <a:spcPts val="0"/>
              </a:spcBef>
              <a:defRPr b="1">
                <a:solidFill>
                  <a:srgbClr val="B4186A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Стоимость всех продуктов в программе: </a:t>
            </a:r>
            <a:endParaRPr sz="2400"/>
          </a:p>
          <a:p>
            <a:pPr marL="443787" indent="-443787" defTabSz="579390">
              <a:lnSpc>
                <a:spcPct val="90000"/>
              </a:lnSpc>
              <a:spcBef>
                <a:spcPts val="900"/>
              </a:spcBef>
              <a:defRPr sz="2200" b="1" strike="sngStrike">
                <a:solidFill>
                  <a:srgbClr val="B4186A"/>
                </a:solidFill>
                <a:latin typeface="+mn-lt"/>
                <a:ea typeface="+mn-ea"/>
                <a:cs typeface="+mn-cs"/>
                <a:sym typeface="Helvetica Neue"/>
              </a:defRPr>
            </a:pPr>
            <a:endParaRPr sz="2400"/>
          </a:p>
          <a:p>
            <a:pPr marL="443787" indent="-443787" defTabSz="579390">
              <a:lnSpc>
                <a:spcPct val="90000"/>
              </a:lnSpc>
              <a:spcBef>
                <a:spcPts val="900"/>
              </a:spcBef>
              <a:defRPr sz="2400" b="1">
                <a:solidFill>
                  <a:srgbClr val="B4186A"/>
                </a:solidFill>
                <a:latin typeface="+mn-lt"/>
                <a:ea typeface="+mn-ea"/>
                <a:cs typeface="+mn-cs"/>
                <a:sym typeface="Helvetica Neue"/>
              </a:defRPr>
            </a:pPr>
            <a:endParaRPr sz="2400"/>
          </a:p>
          <a:p>
            <a:pPr marL="443787" indent="-443787" defTabSz="579390">
              <a:lnSpc>
                <a:spcPct val="90000"/>
              </a:lnSpc>
              <a:spcBef>
                <a:spcPts val="900"/>
              </a:spcBef>
              <a:defRPr sz="7600" b="1" strike="sngStrike">
                <a:solidFill>
                  <a:srgbClr val="B4186A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1 500 000 тенге.</a:t>
            </a:r>
            <a:br/>
            <a:r>
              <a:t> </a:t>
            </a:r>
            <a:r>
              <a:rPr strike="noStrike"/>
              <a:t>всего 425 000т </a:t>
            </a:r>
          </a:p>
        </p:txBody>
      </p:sp>
      <p:pic>
        <p:nvPicPr>
          <p:cNvPr id="529" name="image34.jpeg" descr="image3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30917" y="6006057"/>
            <a:ext cx="2716120" cy="2174253"/>
          </a:xfrm>
          <a:prstGeom prst="rect">
            <a:avLst/>
          </a:prstGeom>
          <a:ln w="12700">
            <a:miter lim="400000"/>
          </a:ln>
        </p:spPr>
      </p:pic>
      <p:pic>
        <p:nvPicPr>
          <p:cNvPr id="530" name="logo.jpg" descr="logo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809189" y="7975348"/>
            <a:ext cx="2017811" cy="1517905"/>
          </a:xfrm>
          <a:prstGeom prst="rect">
            <a:avLst/>
          </a:prstGeom>
          <a:ln w="12700">
            <a:miter lim="400000"/>
          </a:ln>
        </p:spPr>
      </p:pic>
      <p:sp>
        <p:nvSpPr>
          <p:cNvPr id="531" name="Екатерина Бабич"/>
          <p:cNvSpPr txBox="1"/>
          <p:nvPr/>
        </p:nvSpPr>
        <p:spPr>
          <a:xfrm>
            <a:off x="-2921000" y="8477250"/>
            <a:ext cx="10464800" cy="11303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defRPr sz="3700"/>
            </a:lvl1pPr>
          </a:lstStyle>
          <a:p>
            <a:r>
              <a:t>Екатерина Бабич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54"/>
          <p:cNvSpPr txBox="1">
            <a:spLocks noGrp="1"/>
          </p:cNvSpPr>
          <p:nvPr>
            <p:ph type="title" idx="4294967295"/>
          </p:nvPr>
        </p:nvSpPr>
        <p:spPr>
          <a:xfrm>
            <a:off x="1116468" y="925830"/>
            <a:ext cx="10665743" cy="1950721"/>
          </a:xfrm>
          <a:prstGeom prst="rect">
            <a:avLst/>
          </a:prstGeom>
        </p:spPr>
        <p:txBody>
          <a:bodyPr lIns="0" tIns="0" rIns="0" bIns="0" anchor="t"/>
          <a:lstStyle>
            <a:lvl1pPr defTabSz="1286933">
              <a:defRPr sz="4800">
                <a:solidFill>
                  <a:schemeClr val="accent6">
                    <a:satOff val="-34371"/>
                    <a:lumOff val="-13098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ДЫРЯВОЕ ВЕДРО, ВМЕСТО СИСТЕМЫ ПРОДАЖ</a:t>
            </a:r>
          </a:p>
        </p:txBody>
      </p:sp>
      <p:pic>
        <p:nvPicPr>
          <p:cNvPr id="296" name="logo.jpg" descr="log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56889" y="8380503"/>
            <a:ext cx="1361043" cy="1023849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Екатерина Бабич"/>
          <p:cNvSpPr txBox="1"/>
          <p:nvPr/>
        </p:nvSpPr>
        <p:spPr>
          <a:xfrm>
            <a:off x="-3225800" y="8604250"/>
            <a:ext cx="10464800" cy="11303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defRPr sz="3400"/>
            </a:lvl1pPr>
          </a:lstStyle>
          <a:p>
            <a:r>
              <a:t>Екатерина Бабич</a:t>
            </a:r>
          </a:p>
        </p:txBody>
      </p:sp>
      <p:pic>
        <p:nvPicPr>
          <p:cNvPr id="298" name="Bucket.png" descr="Bucke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37747" y="2996150"/>
            <a:ext cx="8223185" cy="49750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121"/>
          <p:cNvSpPr txBox="1">
            <a:spLocks noGrp="1"/>
          </p:cNvSpPr>
          <p:nvPr>
            <p:ph type="title" idx="4294967295"/>
          </p:nvPr>
        </p:nvSpPr>
        <p:spPr>
          <a:xfrm>
            <a:off x="869774" y="3340629"/>
            <a:ext cx="11704322" cy="1625614"/>
          </a:xfrm>
          <a:prstGeom prst="rect">
            <a:avLst/>
          </a:prstGeom>
        </p:spPr>
        <p:txBody>
          <a:bodyPr lIns="0" tIns="0" rIns="0" bIns="0" anchor="t"/>
          <a:lstStyle/>
          <a:p>
            <a:pPr defTabSz="566653">
              <a:defRPr sz="4400">
                <a:solidFill>
                  <a:srgbClr val="CC0066"/>
                </a:solidFill>
                <a:effectLst>
                  <a:outerShdw blurRad="38100" dist="33909" dir="2700000" rotWithShape="0">
                    <a:srgbClr val="C0C0C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t>Решение -</a:t>
            </a:r>
            <a:br/>
            <a:r>
              <a:t>Обучить сотрудников!</a:t>
            </a:r>
          </a:p>
        </p:txBody>
      </p:sp>
      <p:pic>
        <p:nvPicPr>
          <p:cNvPr id="301" name="logo.jpg" descr="log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56889" y="8380503"/>
            <a:ext cx="1361043" cy="1023849"/>
          </a:xfrm>
          <a:prstGeom prst="rect">
            <a:avLst/>
          </a:prstGeom>
          <a:ln w="12700">
            <a:miter lim="400000"/>
          </a:ln>
        </p:spPr>
      </p:pic>
      <p:sp>
        <p:nvSpPr>
          <p:cNvPr id="302" name="Екатерина Бабич"/>
          <p:cNvSpPr txBox="1"/>
          <p:nvPr/>
        </p:nvSpPr>
        <p:spPr>
          <a:xfrm>
            <a:off x="-3225800" y="8604250"/>
            <a:ext cx="10464800" cy="11303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defRPr sz="3400"/>
            </a:lvl1pPr>
          </a:lstStyle>
          <a:p>
            <a:r>
              <a:t>Екатерина Бабич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276"/>
          <p:cNvSpPr txBox="1"/>
          <p:nvPr/>
        </p:nvSpPr>
        <p:spPr>
          <a:xfrm>
            <a:off x="-1" y="1930397"/>
            <a:ext cx="13004802" cy="2608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1300480">
              <a:defRPr sz="5600" b="1">
                <a:solidFill>
                  <a:srgbClr val="CB2A7A"/>
                </a:solidFill>
              </a:defRPr>
            </a:pPr>
            <a:r>
              <a:t>Посчитайте:</a:t>
            </a:r>
          </a:p>
          <a:p>
            <a:pPr defTabSz="1300480">
              <a:defRPr sz="5600" b="1">
                <a:solidFill>
                  <a:srgbClr val="CB2A7A"/>
                </a:solidFill>
              </a:defRPr>
            </a:pPr>
            <a:r>
              <a:t>Сколько ваши администраторы записывают клиентов? </a:t>
            </a:r>
          </a:p>
        </p:txBody>
      </p:sp>
      <p:pic>
        <p:nvPicPr>
          <p:cNvPr id="305" name="image4.png" descr="image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80530" y="5567786"/>
            <a:ext cx="3793072" cy="26280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logo.jpg" descr="logo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809189" y="7975348"/>
            <a:ext cx="2017811" cy="1517905"/>
          </a:xfrm>
          <a:prstGeom prst="rect">
            <a:avLst/>
          </a:prstGeom>
          <a:ln w="12700">
            <a:miter lim="400000"/>
          </a:ln>
        </p:spPr>
      </p:pic>
      <p:sp>
        <p:nvSpPr>
          <p:cNvPr id="307" name="Екатерина Бабич"/>
          <p:cNvSpPr txBox="1"/>
          <p:nvPr/>
        </p:nvSpPr>
        <p:spPr>
          <a:xfrm>
            <a:off x="-2921000" y="8477250"/>
            <a:ext cx="10464800" cy="11303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defRPr sz="3700"/>
            </a:lvl1pPr>
          </a:lstStyle>
          <a:p>
            <a:r>
              <a:t>Екатерина Бабич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279"/>
          <p:cNvSpPr txBox="1">
            <a:spLocks noGrp="1"/>
          </p:cNvSpPr>
          <p:nvPr>
            <p:ph type="body" sz="half" idx="1"/>
          </p:nvPr>
        </p:nvSpPr>
        <p:spPr>
          <a:xfrm>
            <a:off x="650238" y="3067954"/>
            <a:ext cx="11704323" cy="4226587"/>
          </a:xfrm>
          <a:prstGeom prst="rect">
            <a:avLst/>
          </a:prstGeom>
        </p:spPr>
        <p:txBody>
          <a:bodyPr/>
          <a:lstStyle/>
          <a:p>
            <a:pPr defTabSz="1222449">
              <a:lnSpc>
                <a:spcPct val="90000"/>
              </a:lnSpc>
              <a:spcBef>
                <a:spcPts val="0"/>
              </a:spcBef>
              <a:defRPr sz="4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Если у Вас средний чек  - 15 000 тенге., а в </a:t>
            </a:r>
            <a:br/>
            <a:r>
              <a:t>среднем  10 звонков  в день. </a:t>
            </a:r>
            <a:br/>
            <a:r>
              <a:t>Администраторы записывают лишь 4 из 10.</a:t>
            </a:r>
            <a:endParaRPr sz="2400"/>
          </a:p>
          <a:p>
            <a:pPr defTabSz="1222449">
              <a:lnSpc>
                <a:spcPct val="90000"/>
              </a:lnSpc>
              <a:spcBef>
                <a:spcPts val="900"/>
              </a:spcBef>
              <a:defRPr sz="4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Соответственно Вы теряете от 60 000 тенге в день.</a:t>
            </a:r>
            <a:endParaRPr sz="2400"/>
          </a:p>
          <a:p>
            <a:pPr defTabSz="1222449">
              <a:lnSpc>
                <a:spcPct val="90000"/>
              </a:lnSpc>
              <a:spcBef>
                <a:spcPts val="900"/>
              </a:spcBef>
              <a:defRPr sz="4200" b="1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 2 600 000 тенге в месяц! </a:t>
            </a:r>
          </a:p>
        </p:txBody>
      </p:sp>
      <p:sp>
        <p:nvSpPr>
          <p:cNvPr id="310" name="Екатерина Бабич"/>
          <p:cNvSpPr txBox="1"/>
          <p:nvPr/>
        </p:nvSpPr>
        <p:spPr>
          <a:xfrm>
            <a:off x="-2921000" y="8477250"/>
            <a:ext cx="10464800" cy="11303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defRPr sz="3700"/>
            </a:lvl1pPr>
          </a:lstStyle>
          <a:p>
            <a:r>
              <a:t>Екатерина Бабич</a:t>
            </a:r>
          </a:p>
        </p:txBody>
      </p:sp>
      <p:pic>
        <p:nvPicPr>
          <p:cNvPr id="311" name="logo.jpg" descr="log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09189" y="7975348"/>
            <a:ext cx="2017811" cy="15179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1430</Words>
  <Application>Microsoft Macintosh PowerPoint</Application>
  <PresentationFormat>Другой</PresentationFormat>
  <Paragraphs>334</Paragraphs>
  <Slides>51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2" baseType="lpstr">
      <vt:lpstr>White</vt:lpstr>
      <vt:lpstr>Как эффективно управлять своим салоном красоты и увеличивать доход каждый день?</vt:lpstr>
      <vt:lpstr>Екатерина Бабич</vt:lpstr>
      <vt:lpstr>С чем сталкиваются руководители салонов красоты?</vt:lpstr>
      <vt:lpstr>    Как организовать систему внутреннего маркетинга? Записывать и перезаписывать клиентов?  Использовать принцип воронки создания лояльных клиентов!</vt:lpstr>
      <vt:lpstr>ВОРОНКА ПРОДАЖ ИЛИ УРОВЕНЬ ПОТЕРЬ</vt:lpstr>
      <vt:lpstr>ДЫРЯВОЕ ВЕДРО, ВМЕСТО СИСТЕМЫ ПРОДАЖ</vt:lpstr>
      <vt:lpstr>Решение - Обучить сотрудников!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Внутрикорпоративное обучение</vt:lpstr>
      <vt:lpstr>Что входит в скрипты?</vt:lpstr>
      <vt:lpstr>Скрипты для администраторов и мастеров салонов</vt:lpstr>
      <vt:lpstr>Супер-предложение</vt:lpstr>
      <vt:lpstr>Как обучать сотрудников?</vt:lpstr>
      <vt:lpstr>Презентация PowerPoint</vt:lpstr>
      <vt:lpstr>Хотите повысить мотивацию администраторов и специалистов продавать? Хотите НАУЧИТЬ ИХ ПРОДАВАТЬ?</vt:lpstr>
      <vt:lpstr>Презентация PowerPoint</vt:lpstr>
      <vt:lpstr>Как расширить воронку продаж и получать больше дохода каждый день? Решение - усиливать продвижение!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Как добиваться от сотрудников результатов?  Решение - сформировать мисиию, цели компании и ввести стандарты</vt:lpstr>
      <vt:lpstr>Миссия и цель компании</vt:lpstr>
      <vt:lpstr>Миссия и цель</vt:lpstr>
      <vt:lpstr>Миссия и цель</vt:lpstr>
      <vt:lpstr>Правила и стандарты</vt:lpstr>
      <vt:lpstr>Стандарты должности: что должно входить?</vt:lpstr>
      <vt:lpstr>Супер-предложение</vt:lpstr>
      <vt:lpstr>Управление персоналом </vt:lpstr>
      <vt:lpstr>Почему сотрудники работают не работают с полной отдачей?</vt:lpstr>
      <vt:lpstr>Показатели и статистики</vt:lpstr>
      <vt:lpstr>Ваши люди – это,  по-сути​, ваш бренд.</vt:lpstr>
      <vt:lpstr>Управление персоналом - это просто технология</vt:lpstr>
      <vt:lpstr>Презентация PowerPoint</vt:lpstr>
      <vt:lpstr>Презентация PowerPoint</vt:lpstr>
      <vt:lpstr>Презентация PowerPoint</vt:lpstr>
      <vt:lpstr>Варианты участия:  Стандарт</vt:lpstr>
      <vt:lpstr>Варианты участия:  Голд</vt:lpstr>
      <vt:lpstr>Варианты участия:  Платинум</vt:lpstr>
      <vt:lpstr>Варианты участия:  Платинум</vt:lpstr>
      <vt:lpstr>Варианты участия: Платинум</vt:lpstr>
      <vt:lpstr>ТОЛЬКО СЕГОДНЯ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Как эффективно управлять своим салоном красоты и увеличивать доход каждый день?</dc:title>
  <cp:lastModifiedBy>Ekaterina</cp:lastModifiedBy>
  <cp:revision>6</cp:revision>
  <dcterms:modified xsi:type="dcterms:W3CDTF">2018-09-04T10:03:16Z</dcterms:modified>
</cp:coreProperties>
</file>